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Condensed" panose="02000000000000000000"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193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11151"/>
            <a:ext cx="14630400" cy="8229600"/>
          </a:xfrm>
          <a:prstGeom prst="rect">
            <a:avLst/>
          </a:prstGeom>
          <a:solidFill>
            <a:srgbClr val="E8E8E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22302"/>
            <a:ext cx="14630400" cy="8229600"/>
          </a:xfrm>
          <a:prstGeom prst="rect">
            <a:avLst/>
          </a:prstGeom>
          <a:solidFill>
            <a:srgbClr val="E8E8E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C0D0F"/>
                </a:solidFill>
                <a:latin typeface="Hubot Sans Bold" pitchFamily="34" charset="0"/>
                <a:ea typeface="Hubot Sans Bold" pitchFamily="34" charset="-122"/>
                <a:cs typeface="Hubot Sans Bold" pitchFamily="34" charset="-120"/>
              </a:rPr>
              <a:t>Understanding Total Rewards</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Total rewards encompasses far more than just base compensation. It's a comprehensive approach that recognizes every element contributing to employee value—from competitive salaries and performance bonuses to benefits, career development opportunities, and workplace culture. Understanding this holistic framework is essential for building compensation strategies that truly resonate.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66906"/>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1707581"/>
            <a:ext cx="4919067" cy="4079928"/>
          </a:xfrm>
          <a:prstGeom prst="rect">
            <a:avLst/>
          </a:prstGeom>
        </p:spPr>
      </p:pic>
      <p:sp>
        <p:nvSpPr>
          <p:cNvPr id="4" name="Text 0"/>
          <p:cNvSpPr/>
          <p:nvPr/>
        </p:nvSpPr>
        <p:spPr>
          <a:xfrm>
            <a:off x="793790" y="831890"/>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0C0D0F"/>
                </a:solidFill>
                <a:latin typeface="Hubot Sans Bold" pitchFamily="34" charset="0"/>
                <a:ea typeface="Hubot Sans Bold" pitchFamily="34" charset="-122"/>
                <a:cs typeface="Hubot Sans Bold" pitchFamily="34" charset="-120"/>
              </a:rPr>
              <a:t>Pay Ranges Enable Internal Calibration</a:t>
            </a:r>
            <a:endParaRPr lang="en-US" sz="4450" dirty="0"/>
          </a:p>
        </p:txBody>
      </p:sp>
      <p:sp>
        <p:nvSpPr>
          <p:cNvPr id="5" name="Text 1"/>
          <p:cNvSpPr/>
          <p:nvPr/>
        </p:nvSpPr>
        <p:spPr>
          <a:xfrm>
            <a:off x="793790" y="3525203"/>
            <a:ext cx="3501509" cy="850583"/>
          </a:xfrm>
          <a:prstGeom prst="rect">
            <a:avLst/>
          </a:prstGeom>
          <a:noFill/>
          <a:ln/>
        </p:spPr>
        <p:txBody>
          <a:bodyPr wrap="square" lIns="0" tIns="0" rIns="0" bIns="0" rtlCol="0" anchor="t"/>
          <a:lstStyle/>
          <a:p>
            <a:pPr marL="0" indent="0" algn="l">
              <a:lnSpc>
                <a:spcPts val="3300"/>
              </a:lnSpc>
              <a:buNone/>
            </a:pPr>
            <a:r>
              <a:rPr lang="en-US" sz="2650" b="1" dirty="0">
                <a:solidFill>
                  <a:srgbClr val="0C0D0F"/>
                </a:solidFill>
                <a:latin typeface="Hubot Sans Bold" pitchFamily="34" charset="0"/>
                <a:ea typeface="Hubot Sans Bold" pitchFamily="34" charset="-122"/>
                <a:cs typeface="Hubot Sans Bold" pitchFamily="34" charset="-120"/>
              </a:rPr>
              <a:t>Strategic Positioning</a:t>
            </a:r>
            <a:endParaRPr lang="en-US" sz="2650" dirty="0"/>
          </a:p>
        </p:txBody>
      </p:sp>
      <p:sp>
        <p:nvSpPr>
          <p:cNvPr id="6" name="Text 2"/>
          <p:cNvSpPr/>
          <p:nvPr/>
        </p:nvSpPr>
        <p:spPr>
          <a:xfrm>
            <a:off x="793790" y="4602599"/>
            <a:ext cx="3501509" cy="217741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Pay ranges provide flexibility to account for job-related skills, expertise, and experience while maintaining market competitiveness and internal equity across the organization.</a:t>
            </a:r>
            <a:endParaRPr lang="en-US" sz="1750" dirty="0"/>
          </a:p>
        </p:txBody>
      </p:sp>
      <p:sp>
        <p:nvSpPr>
          <p:cNvPr id="7" name="Text 3"/>
          <p:cNvSpPr/>
          <p:nvPr/>
        </p:nvSpPr>
        <p:spPr>
          <a:xfrm>
            <a:off x="4856321" y="3525203"/>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C0D0F"/>
                </a:solidFill>
                <a:latin typeface="Hubot Sans Bold" pitchFamily="34" charset="0"/>
                <a:ea typeface="Hubot Sans Bold" pitchFamily="34" charset="-122"/>
                <a:cs typeface="Hubot Sans Bold" pitchFamily="34" charset="-120"/>
              </a:rPr>
              <a:t>Key Takeaways</a:t>
            </a:r>
            <a:endParaRPr lang="en-US" sz="2650" dirty="0"/>
          </a:p>
        </p:txBody>
      </p:sp>
      <p:sp>
        <p:nvSpPr>
          <p:cNvPr id="8" name="Text 4"/>
          <p:cNvSpPr/>
          <p:nvPr/>
        </p:nvSpPr>
        <p:spPr>
          <a:xfrm>
            <a:off x="4856321" y="417730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Roboto Condensed" pitchFamily="34" charset="0"/>
                <a:ea typeface="Roboto Condensed" pitchFamily="34" charset="-122"/>
                <a:cs typeface="Roboto Condensed" pitchFamily="34" charset="-120"/>
              </a:rPr>
              <a:t>External benchmark data drives range creation</a:t>
            </a:r>
            <a:endParaRPr lang="en-US" sz="1750" dirty="0"/>
          </a:p>
        </p:txBody>
      </p:sp>
      <p:sp>
        <p:nvSpPr>
          <p:cNvPr id="9" name="Text 5"/>
          <p:cNvSpPr/>
          <p:nvPr/>
        </p:nvSpPr>
        <p:spPr>
          <a:xfrm>
            <a:off x="4856321" y="498240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Roboto Condensed" pitchFamily="34" charset="0"/>
                <a:ea typeface="Roboto Condensed" pitchFamily="34" charset="-122"/>
                <a:cs typeface="Roboto Condensed" pitchFamily="34" charset="-120"/>
              </a:rPr>
              <a:t>Ranges allow variation within accepted bounds</a:t>
            </a:r>
            <a:endParaRPr lang="en-US" sz="1750" dirty="0"/>
          </a:p>
        </p:txBody>
      </p:sp>
      <p:sp>
        <p:nvSpPr>
          <p:cNvPr id="10" name="Text 6"/>
          <p:cNvSpPr/>
          <p:nvPr/>
        </p:nvSpPr>
        <p:spPr>
          <a:xfrm>
            <a:off x="4856321" y="578750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Roboto Condensed" pitchFamily="34" charset="0"/>
                <a:ea typeface="Roboto Condensed" pitchFamily="34" charset="-122"/>
                <a:cs typeface="Roboto Condensed" pitchFamily="34" charset="-120"/>
              </a:rPr>
              <a:t>Compa ratios enable consistent calibration</a:t>
            </a:r>
            <a:endParaRPr lang="en-US" sz="1750" dirty="0"/>
          </a:p>
        </p:txBody>
      </p:sp>
      <p:sp>
        <p:nvSpPr>
          <p:cNvPr id="11" name="Text 7"/>
          <p:cNvSpPr/>
          <p:nvPr/>
        </p:nvSpPr>
        <p:spPr>
          <a:xfrm>
            <a:off x="4856321" y="659261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Roboto Condensed" pitchFamily="34" charset="0"/>
                <a:ea typeface="Roboto Condensed" pitchFamily="34" charset="-122"/>
                <a:cs typeface="Roboto Condensed" pitchFamily="34" charset="-120"/>
              </a:rPr>
              <a:t>Framework supports both attraction and retention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98984"/>
            <a:ext cx="11266408" cy="708779"/>
          </a:xfrm>
          <a:prstGeom prst="rect">
            <a:avLst/>
          </a:prstGeom>
          <a:noFill/>
          <a:ln/>
        </p:spPr>
        <p:txBody>
          <a:bodyPr wrap="none" lIns="0" tIns="0" rIns="0" bIns="0" rtlCol="0" anchor="t"/>
          <a:lstStyle/>
          <a:p>
            <a:pPr marL="0" indent="0" algn="l">
              <a:lnSpc>
                <a:spcPts val="5550"/>
              </a:lnSpc>
              <a:buNone/>
            </a:pPr>
            <a:r>
              <a:rPr lang="en-US" sz="4450" b="1" dirty="0">
                <a:solidFill>
                  <a:srgbClr val="0C0D0F"/>
                </a:solidFill>
                <a:latin typeface="Hubot Sans Bold" pitchFamily="34" charset="0"/>
                <a:ea typeface="Hubot Sans Bold" pitchFamily="34" charset="-122"/>
                <a:cs typeface="Hubot Sans Bold" pitchFamily="34" charset="-120"/>
              </a:rPr>
              <a:t>The Complete Rewards Spectrum</a:t>
            </a:r>
            <a:endParaRPr lang="en-US" sz="4450" dirty="0"/>
          </a:p>
        </p:txBody>
      </p:sp>
      <p:pic>
        <p:nvPicPr>
          <p:cNvPr id="3" name="Image 0" descr="preencoded.png"/>
          <p:cNvPicPr>
            <a:picLocks noChangeAspect="1"/>
          </p:cNvPicPr>
          <p:nvPr/>
        </p:nvPicPr>
        <p:blipFill>
          <a:blip r:embed="rId3"/>
          <a:stretch>
            <a:fillRect/>
          </a:stretch>
        </p:blipFill>
        <p:spPr>
          <a:xfrm>
            <a:off x="793790" y="2703075"/>
            <a:ext cx="6244709" cy="3909597"/>
          </a:xfrm>
          <a:prstGeom prst="rect">
            <a:avLst/>
          </a:prstGeom>
        </p:spPr>
      </p:pic>
      <p:sp>
        <p:nvSpPr>
          <p:cNvPr id="4" name="Text 1"/>
          <p:cNvSpPr/>
          <p:nvPr/>
        </p:nvSpPr>
        <p:spPr>
          <a:xfrm>
            <a:off x="7599521" y="2674739"/>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C0D0F"/>
                </a:solidFill>
                <a:latin typeface="Hubot Sans Bold" pitchFamily="34" charset="0"/>
                <a:ea typeface="Hubot Sans Bold" pitchFamily="34" charset="-122"/>
                <a:cs typeface="Hubot Sans Bold" pitchFamily="34" charset="-120"/>
              </a:rPr>
              <a:t>Beyond Base Pay</a:t>
            </a:r>
            <a:endParaRPr lang="en-US" sz="2650" dirty="0"/>
          </a:p>
        </p:txBody>
      </p:sp>
      <p:sp>
        <p:nvSpPr>
          <p:cNvPr id="5" name="Text 2"/>
          <p:cNvSpPr/>
          <p:nvPr/>
        </p:nvSpPr>
        <p:spPr>
          <a:xfrm>
            <a:off x="7599521" y="3326844"/>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Total rewards integrates multiple components that work together to attract, motivate, and retain talent. Each element plays a distinct role in the employee value proposition.</a:t>
            </a:r>
            <a:endParaRPr lang="en-US" sz="1750" dirty="0"/>
          </a:p>
        </p:txBody>
      </p:sp>
      <p:sp>
        <p:nvSpPr>
          <p:cNvPr id="6" name="Text 3"/>
          <p:cNvSpPr/>
          <p:nvPr/>
        </p:nvSpPr>
        <p:spPr>
          <a:xfrm>
            <a:off x="7599521" y="461962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Roboto Condensed" pitchFamily="34" charset="0"/>
                <a:ea typeface="Roboto Condensed" pitchFamily="34" charset="-122"/>
                <a:cs typeface="Roboto Condensed" pitchFamily="34" charset="-120"/>
              </a:rPr>
              <a:t>Direct compensation and incentives</a:t>
            </a:r>
            <a:endParaRPr lang="en-US" sz="1750" dirty="0"/>
          </a:p>
        </p:txBody>
      </p:sp>
      <p:sp>
        <p:nvSpPr>
          <p:cNvPr id="7" name="Text 4"/>
          <p:cNvSpPr/>
          <p:nvPr/>
        </p:nvSpPr>
        <p:spPr>
          <a:xfrm>
            <a:off x="7599521" y="506182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Roboto Condensed" pitchFamily="34" charset="0"/>
                <a:ea typeface="Roboto Condensed" pitchFamily="34" charset="-122"/>
                <a:cs typeface="Roboto Condensed" pitchFamily="34" charset="-120"/>
              </a:rPr>
              <a:t>Health and wellness benefits</a:t>
            </a:r>
            <a:endParaRPr lang="en-US" sz="1750" dirty="0"/>
          </a:p>
        </p:txBody>
      </p:sp>
      <p:sp>
        <p:nvSpPr>
          <p:cNvPr id="8" name="Text 5"/>
          <p:cNvSpPr/>
          <p:nvPr/>
        </p:nvSpPr>
        <p:spPr>
          <a:xfrm>
            <a:off x="7599521" y="550402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Roboto Condensed" pitchFamily="34" charset="0"/>
                <a:ea typeface="Roboto Condensed" pitchFamily="34" charset="-122"/>
                <a:cs typeface="Roboto Condensed" pitchFamily="34" charset="-120"/>
              </a:rPr>
              <a:t>Career development and learning</a:t>
            </a:r>
            <a:endParaRPr lang="en-US" sz="1750" dirty="0"/>
          </a:p>
        </p:txBody>
      </p:sp>
      <p:sp>
        <p:nvSpPr>
          <p:cNvPr id="9" name="Text 6"/>
          <p:cNvSpPr/>
          <p:nvPr/>
        </p:nvSpPr>
        <p:spPr>
          <a:xfrm>
            <a:off x="7599521" y="594621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Roboto Condensed" pitchFamily="34" charset="0"/>
                <a:ea typeface="Roboto Condensed" pitchFamily="34" charset="-122"/>
                <a:cs typeface="Roboto Condensed" pitchFamily="34" charset="-120"/>
              </a:rPr>
              <a:t>Work-life balance and flexibility</a:t>
            </a:r>
            <a:endParaRPr lang="en-US" sz="1750" dirty="0"/>
          </a:p>
        </p:txBody>
      </p:sp>
      <p:sp>
        <p:nvSpPr>
          <p:cNvPr id="10" name="Text 7"/>
          <p:cNvSpPr/>
          <p:nvPr/>
        </p:nvSpPr>
        <p:spPr>
          <a:xfrm>
            <a:off x="7599521" y="638841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Roboto Condensed" pitchFamily="34" charset="0"/>
                <a:ea typeface="Roboto Condensed" pitchFamily="34" charset="-122"/>
                <a:cs typeface="Roboto Condensed" pitchFamily="34" charset="-120"/>
              </a:rPr>
              <a:t>Recognition and company culture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9086493"/>
          </a:xfrm>
          <a:prstGeom prst="rect">
            <a:avLst/>
          </a:prstGeom>
        </p:spPr>
      </p:pic>
      <p:pic>
        <p:nvPicPr>
          <p:cNvPr id="3" name="Image 1" descr="preencoded.png"/>
          <p:cNvPicPr>
            <a:picLocks noChangeAspect="1"/>
          </p:cNvPicPr>
          <p:nvPr/>
        </p:nvPicPr>
        <p:blipFill>
          <a:blip r:embed="rId4"/>
          <a:stretch>
            <a:fillRect/>
          </a:stretch>
        </p:blipFill>
        <p:spPr>
          <a:xfrm>
            <a:off x="9277815" y="2169795"/>
            <a:ext cx="5154109" cy="6480334"/>
          </a:xfrm>
          <a:prstGeom prst="rect">
            <a:avLst/>
          </a:prstGeom>
        </p:spPr>
      </p:pic>
      <p:sp>
        <p:nvSpPr>
          <p:cNvPr id="4" name="Text 0"/>
          <p:cNvSpPr/>
          <p:nvPr/>
        </p:nvSpPr>
        <p:spPr>
          <a:xfrm>
            <a:off x="555427" y="436364"/>
            <a:ext cx="5998964" cy="495895"/>
          </a:xfrm>
          <a:prstGeom prst="rect">
            <a:avLst/>
          </a:prstGeom>
          <a:noFill/>
          <a:ln/>
        </p:spPr>
        <p:txBody>
          <a:bodyPr wrap="none" lIns="0" tIns="0" rIns="0" bIns="0" rtlCol="0" anchor="t"/>
          <a:lstStyle/>
          <a:p>
            <a:pPr marL="0" indent="0" algn="l">
              <a:lnSpc>
                <a:spcPts val="3900"/>
              </a:lnSpc>
              <a:buNone/>
            </a:pPr>
            <a:r>
              <a:rPr lang="en-US" sz="3100" b="1" dirty="0">
                <a:solidFill>
                  <a:srgbClr val="0C0D0F"/>
                </a:solidFill>
                <a:latin typeface="Hubot Sans Bold" pitchFamily="34" charset="0"/>
                <a:ea typeface="Hubot Sans Bold" pitchFamily="34" charset="-122"/>
                <a:cs typeface="Hubot Sans Bold" pitchFamily="34" charset="-120"/>
              </a:rPr>
              <a:t>Value Perception Varies</a:t>
            </a:r>
            <a:endParaRPr lang="en-US" sz="3100" dirty="0"/>
          </a:p>
        </p:txBody>
      </p:sp>
      <p:sp>
        <p:nvSpPr>
          <p:cNvPr id="5" name="Text 1"/>
          <p:cNvSpPr/>
          <p:nvPr/>
        </p:nvSpPr>
        <p:spPr>
          <a:xfrm>
            <a:off x="555427" y="1170265"/>
            <a:ext cx="8033147" cy="761524"/>
          </a:xfrm>
          <a:prstGeom prst="rect">
            <a:avLst/>
          </a:prstGeom>
          <a:noFill/>
          <a:ln/>
        </p:spPr>
        <p:txBody>
          <a:bodyPr wrap="square" lIns="0" tIns="0" rIns="0" bIns="0" rtlCol="0" anchor="t"/>
          <a:lstStyle/>
          <a:p>
            <a:pPr marL="0" indent="0" algn="l">
              <a:lnSpc>
                <a:spcPts val="1950"/>
              </a:lnSpc>
              <a:buNone/>
            </a:pPr>
            <a:r>
              <a:rPr lang="en-US" sz="1200" dirty="0">
                <a:solidFill>
                  <a:srgbClr val="55575A"/>
                </a:solidFill>
                <a:latin typeface="Roboto Condensed" pitchFamily="34" charset="0"/>
                <a:ea typeface="Roboto Condensed" pitchFamily="34" charset="-122"/>
                <a:cs typeface="Roboto Condensed" pitchFamily="34" charset="-120"/>
              </a:rPr>
              <a:t>All elements of total rewards matter, but their perceived value differs across individuals, career stages, and life circumstances. What motivates a recent graduate may differ significantly from what matters to a senior executive or working parent. A robust rewards philosophy recognizes this diversity and provides flexibility within a consistent framework.</a:t>
            </a:r>
            <a:endParaRPr lang="en-US" sz="1200" dirty="0"/>
          </a:p>
        </p:txBody>
      </p:sp>
      <p:pic>
        <p:nvPicPr>
          <p:cNvPr id="6" name="Image 2" descr="preencoded.png"/>
          <p:cNvPicPr>
            <a:picLocks noChangeAspect="1"/>
          </p:cNvPicPr>
          <p:nvPr/>
        </p:nvPicPr>
        <p:blipFill>
          <a:blip r:embed="rId5"/>
          <a:stretch>
            <a:fillRect/>
          </a:stretch>
        </p:blipFill>
        <p:spPr>
          <a:xfrm>
            <a:off x="555426" y="2169795"/>
            <a:ext cx="8033147" cy="6539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3275" y="891778"/>
            <a:ext cx="7710249" cy="1280160"/>
          </a:xfrm>
          <a:prstGeom prst="rect">
            <a:avLst/>
          </a:prstGeom>
          <a:noFill/>
          <a:ln/>
        </p:spPr>
        <p:txBody>
          <a:bodyPr wrap="square" lIns="0" tIns="0" rIns="0" bIns="0" rtlCol="0" anchor="t"/>
          <a:lstStyle/>
          <a:p>
            <a:pPr marL="0" indent="0" algn="l">
              <a:lnSpc>
                <a:spcPts val="5000"/>
              </a:lnSpc>
              <a:buNone/>
            </a:pPr>
            <a:r>
              <a:rPr lang="en-US" sz="4000" b="1" dirty="0">
                <a:solidFill>
                  <a:srgbClr val="0C0D0F"/>
                </a:solidFill>
                <a:latin typeface="Hubot Sans Bold" pitchFamily="34" charset="0"/>
                <a:ea typeface="Hubot Sans Bold" pitchFamily="34" charset="-122"/>
                <a:cs typeface="Hubot Sans Bold" pitchFamily="34" charset="-120"/>
              </a:rPr>
              <a:t>Defining Our Rewards Philosophy</a:t>
            </a:r>
            <a:endParaRPr lang="en-US" sz="4000" dirty="0"/>
          </a:p>
        </p:txBody>
      </p:sp>
      <p:sp>
        <p:nvSpPr>
          <p:cNvPr id="4" name="Shape 1"/>
          <p:cNvSpPr/>
          <p:nvPr/>
        </p:nvSpPr>
        <p:spPr>
          <a:xfrm>
            <a:off x="6203275" y="2479119"/>
            <a:ext cx="7710249" cy="2326958"/>
          </a:xfrm>
          <a:prstGeom prst="roundRect">
            <a:avLst>
              <a:gd name="adj" fmla="val 1320"/>
            </a:avLst>
          </a:prstGeom>
          <a:solidFill>
            <a:srgbClr val="D8D9D2"/>
          </a:solidFill>
          <a:ln/>
        </p:spPr>
      </p:sp>
      <p:sp>
        <p:nvSpPr>
          <p:cNvPr id="5" name="Shape 2"/>
          <p:cNvSpPr/>
          <p:nvPr/>
        </p:nvSpPr>
        <p:spPr>
          <a:xfrm>
            <a:off x="6408063" y="2683907"/>
            <a:ext cx="614482" cy="614482"/>
          </a:xfrm>
          <a:prstGeom prst="roundRect">
            <a:avLst>
              <a:gd name="adj" fmla="val 14879338"/>
            </a:avLst>
          </a:prstGeom>
          <a:solidFill>
            <a:srgbClr val="C8CAC1"/>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7013" y="2852857"/>
            <a:ext cx="276463" cy="276463"/>
          </a:xfrm>
          <a:prstGeom prst="rect">
            <a:avLst/>
          </a:prstGeom>
        </p:spPr>
      </p:pic>
      <p:sp>
        <p:nvSpPr>
          <p:cNvPr id="7" name="Text 3"/>
          <p:cNvSpPr/>
          <p:nvPr/>
        </p:nvSpPr>
        <p:spPr>
          <a:xfrm>
            <a:off x="6408063" y="3503176"/>
            <a:ext cx="2560320" cy="319921"/>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Hubot Sans Bold" pitchFamily="34" charset="0"/>
                <a:ea typeface="Hubot Sans Bold" pitchFamily="34" charset="-122"/>
                <a:cs typeface="Hubot Sans Bold" pitchFamily="34" charset="-120"/>
              </a:rPr>
              <a:t>What It Is</a:t>
            </a:r>
            <a:endParaRPr lang="en-US" sz="2000" dirty="0"/>
          </a:p>
        </p:txBody>
      </p:sp>
      <p:sp>
        <p:nvSpPr>
          <p:cNvPr id="8" name="Text 4"/>
          <p:cNvSpPr/>
          <p:nvPr/>
        </p:nvSpPr>
        <p:spPr>
          <a:xfrm>
            <a:off x="6408063" y="3945969"/>
            <a:ext cx="7300674" cy="655320"/>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Roboto Condensed" pitchFamily="34" charset="0"/>
                <a:ea typeface="Roboto Condensed" pitchFamily="34" charset="-122"/>
                <a:cs typeface="Roboto Condensed" pitchFamily="34" charset="-120"/>
              </a:rPr>
              <a:t>A set of guiding principles that shape the development and strategy of compensation, benefits, and rewards programs—aligned with organizational values and culture.</a:t>
            </a:r>
            <a:endParaRPr lang="en-US" sz="1600" dirty="0"/>
          </a:p>
        </p:txBody>
      </p:sp>
      <p:sp>
        <p:nvSpPr>
          <p:cNvPr id="9" name="Shape 5"/>
          <p:cNvSpPr/>
          <p:nvPr/>
        </p:nvSpPr>
        <p:spPr>
          <a:xfrm>
            <a:off x="6203275" y="5010864"/>
            <a:ext cx="7710249" cy="2326958"/>
          </a:xfrm>
          <a:prstGeom prst="roundRect">
            <a:avLst>
              <a:gd name="adj" fmla="val 1320"/>
            </a:avLst>
          </a:prstGeom>
          <a:solidFill>
            <a:srgbClr val="D8D9D2"/>
          </a:solidFill>
          <a:ln/>
        </p:spPr>
      </p:sp>
      <p:sp>
        <p:nvSpPr>
          <p:cNvPr id="10" name="Shape 6"/>
          <p:cNvSpPr/>
          <p:nvPr/>
        </p:nvSpPr>
        <p:spPr>
          <a:xfrm>
            <a:off x="6408063" y="5215652"/>
            <a:ext cx="614482" cy="614482"/>
          </a:xfrm>
          <a:prstGeom prst="roundRect">
            <a:avLst>
              <a:gd name="adj" fmla="val 14879338"/>
            </a:avLst>
          </a:prstGeom>
          <a:solidFill>
            <a:srgbClr val="C8CAC1"/>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7013" y="5384602"/>
            <a:ext cx="276463" cy="276463"/>
          </a:xfrm>
          <a:prstGeom prst="rect">
            <a:avLst/>
          </a:prstGeom>
        </p:spPr>
      </p:pic>
      <p:sp>
        <p:nvSpPr>
          <p:cNvPr id="12" name="Text 7"/>
          <p:cNvSpPr/>
          <p:nvPr/>
        </p:nvSpPr>
        <p:spPr>
          <a:xfrm>
            <a:off x="6408063" y="6034921"/>
            <a:ext cx="2560320" cy="319921"/>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Hubot Sans Bold" pitchFamily="34" charset="0"/>
                <a:ea typeface="Hubot Sans Bold" pitchFamily="34" charset="-122"/>
                <a:cs typeface="Hubot Sans Bold" pitchFamily="34" charset="-120"/>
              </a:rPr>
              <a:t>Our Goal</a:t>
            </a:r>
            <a:endParaRPr lang="en-US" sz="2000" dirty="0"/>
          </a:p>
        </p:txBody>
      </p:sp>
      <p:sp>
        <p:nvSpPr>
          <p:cNvPr id="13" name="Text 8"/>
          <p:cNvSpPr/>
          <p:nvPr/>
        </p:nvSpPr>
        <p:spPr>
          <a:xfrm>
            <a:off x="6408063" y="6477714"/>
            <a:ext cx="7300674" cy="655320"/>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Roboto Condensed" pitchFamily="34" charset="0"/>
                <a:ea typeface="Roboto Condensed" pitchFamily="34" charset="-122"/>
                <a:cs typeface="Roboto Condensed" pitchFamily="34" charset="-120"/>
              </a:rPr>
              <a:t>To attract, retain, motivate, and reward employees who perform well and drive company success through globally consistent principles that remain locally relevant.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23743" y="332899"/>
            <a:ext cx="7288411" cy="378262"/>
          </a:xfrm>
          <a:prstGeom prst="rect">
            <a:avLst/>
          </a:prstGeom>
          <a:noFill/>
          <a:ln/>
        </p:spPr>
        <p:txBody>
          <a:bodyPr wrap="none" lIns="0" tIns="0" rIns="0" bIns="0" rtlCol="0" anchor="t"/>
          <a:lstStyle/>
          <a:p>
            <a:pPr marL="0" indent="0" algn="l">
              <a:lnSpc>
                <a:spcPts val="2950"/>
              </a:lnSpc>
              <a:buNone/>
            </a:pPr>
            <a:r>
              <a:rPr lang="en-US" sz="2350" b="1" dirty="0">
                <a:solidFill>
                  <a:srgbClr val="0C0D0F"/>
                </a:solidFill>
                <a:latin typeface="Hubot Sans Bold" pitchFamily="34" charset="0"/>
                <a:ea typeface="Hubot Sans Bold" pitchFamily="34" charset="-122"/>
                <a:cs typeface="Hubot Sans Bold" pitchFamily="34" charset="-120"/>
              </a:rPr>
              <a:t>Four Pillars of Our Rewards Decisions</a:t>
            </a:r>
            <a:endParaRPr lang="en-US" sz="2350" dirty="0"/>
          </a:p>
        </p:txBody>
      </p:sp>
      <p:sp>
        <p:nvSpPr>
          <p:cNvPr id="3" name="Shape 1"/>
          <p:cNvSpPr/>
          <p:nvPr/>
        </p:nvSpPr>
        <p:spPr>
          <a:xfrm>
            <a:off x="423743" y="1134785"/>
            <a:ext cx="6830973" cy="3567946"/>
          </a:xfrm>
          <a:prstGeom prst="roundRect">
            <a:avLst>
              <a:gd name="adj" fmla="val 2050"/>
            </a:avLst>
          </a:prstGeom>
          <a:solidFill>
            <a:srgbClr val="E8E8E3"/>
          </a:solidFill>
          <a:ln/>
        </p:spPr>
      </p:sp>
      <p:sp>
        <p:nvSpPr>
          <p:cNvPr id="4" name="Shape 2"/>
          <p:cNvSpPr/>
          <p:nvPr/>
        </p:nvSpPr>
        <p:spPr>
          <a:xfrm>
            <a:off x="423743" y="1119545"/>
            <a:ext cx="6830973" cy="60960"/>
          </a:xfrm>
          <a:prstGeom prst="roundRect">
            <a:avLst>
              <a:gd name="adj" fmla="val 29793"/>
            </a:avLst>
          </a:prstGeom>
          <a:solidFill>
            <a:srgbClr val="C8CAC1"/>
          </a:solidFill>
          <a:ln/>
        </p:spPr>
      </p:sp>
      <p:sp>
        <p:nvSpPr>
          <p:cNvPr id="5" name="Shape 3"/>
          <p:cNvSpPr/>
          <p:nvPr/>
        </p:nvSpPr>
        <p:spPr>
          <a:xfrm>
            <a:off x="3657600" y="953214"/>
            <a:ext cx="363141" cy="363141"/>
          </a:xfrm>
          <a:prstGeom prst="roundRect">
            <a:avLst>
              <a:gd name="adj" fmla="val 251803"/>
            </a:avLst>
          </a:prstGeom>
          <a:solidFill>
            <a:srgbClr val="C8CAC1">
              <a:alpha val="50000"/>
            </a:srgbClr>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6542" y="1062038"/>
            <a:ext cx="145256" cy="145256"/>
          </a:xfrm>
          <a:prstGeom prst="rect">
            <a:avLst/>
          </a:prstGeom>
        </p:spPr>
      </p:pic>
      <p:sp>
        <p:nvSpPr>
          <p:cNvPr id="7" name="Text 4"/>
          <p:cNvSpPr/>
          <p:nvPr/>
        </p:nvSpPr>
        <p:spPr>
          <a:xfrm>
            <a:off x="559951" y="1437442"/>
            <a:ext cx="1945481" cy="189071"/>
          </a:xfrm>
          <a:prstGeom prst="rect">
            <a:avLst/>
          </a:prstGeom>
          <a:noFill/>
          <a:ln/>
        </p:spPr>
        <p:txBody>
          <a:bodyPr wrap="none" lIns="0" tIns="0" rIns="0" bIns="0" rtlCol="0" anchor="t"/>
          <a:lstStyle/>
          <a:p>
            <a:pPr marL="0" indent="0" algn="l">
              <a:lnSpc>
                <a:spcPts val="1450"/>
              </a:lnSpc>
              <a:buNone/>
            </a:pPr>
            <a:r>
              <a:rPr lang="en-US" sz="1150" b="1" dirty="0">
                <a:solidFill>
                  <a:srgbClr val="55575A"/>
                </a:solidFill>
                <a:latin typeface="Hubot Sans Bold" pitchFamily="34" charset="0"/>
                <a:ea typeface="Hubot Sans Bold" pitchFamily="34" charset="-122"/>
                <a:cs typeface="Hubot Sans Bold" pitchFamily="34" charset="-120"/>
              </a:rPr>
              <a:t>Market Competitive</a:t>
            </a:r>
            <a:endParaRPr lang="en-US" sz="1150" dirty="0"/>
          </a:p>
        </p:txBody>
      </p:sp>
      <p:sp>
        <p:nvSpPr>
          <p:cNvPr id="8" name="Text 5"/>
          <p:cNvSpPr/>
          <p:nvPr/>
        </p:nvSpPr>
        <p:spPr>
          <a:xfrm>
            <a:off x="559951" y="1699141"/>
            <a:ext cx="6558558" cy="193715"/>
          </a:xfrm>
          <a:prstGeom prst="rect">
            <a:avLst/>
          </a:prstGeom>
          <a:noFill/>
          <a:ln/>
        </p:spPr>
        <p:txBody>
          <a:bodyPr wrap="none" lIns="0" tIns="0" rIns="0" bIns="0" rtlCol="0" anchor="t"/>
          <a:lstStyle/>
          <a:p>
            <a:pPr marL="0" indent="0" algn="l">
              <a:lnSpc>
                <a:spcPts val="1500"/>
              </a:lnSpc>
              <a:buNone/>
            </a:pPr>
            <a:r>
              <a:rPr lang="en-US" sz="950" dirty="0">
                <a:solidFill>
                  <a:srgbClr val="55575A"/>
                </a:solidFill>
                <a:latin typeface="Roboto Condensed" pitchFamily="34" charset="0"/>
                <a:ea typeface="Roboto Condensed" pitchFamily="34" charset="-122"/>
                <a:cs typeface="Roboto Condensed" pitchFamily="34" charset="-120"/>
              </a:rPr>
              <a:t>Informed by relevant, job-related external market data that's externally benchmarked for local geographies and related industries.</a:t>
            </a:r>
            <a:endParaRPr lang="en-US" sz="950" dirty="0"/>
          </a:p>
        </p:txBody>
      </p:sp>
      <p:pic>
        <p:nvPicPr>
          <p:cNvPr id="9" name="Image 1" descr="preencoded.png"/>
          <p:cNvPicPr>
            <a:picLocks noChangeAspect="1"/>
          </p:cNvPicPr>
          <p:nvPr/>
        </p:nvPicPr>
        <p:blipFill>
          <a:blip r:embed="rId5"/>
          <a:stretch>
            <a:fillRect/>
          </a:stretch>
        </p:blipFill>
        <p:spPr>
          <a:xfrm>
            <a:off x="559951" y="2029063"/>
            <a:ext cx="3123009" cy="2392323"/>
          </a:xfrm>
          <a:prstGeom prst="rect">
            <a:avLst/>
          </a:prstGeom>
        </p:spPr>
      </p:pic>
      <p:sp>
        <p:nvSpPr>
          <p:cNvPr id="10" name="Shape 6"/>
          <p:cNvSpPr/>
          <p:nvPr/>
        </p:nvSpPr>
        <p:spPr>
          <a:xfrm>
            <a:off x="7375684" y="1134785"/>
            <a:ext cx="6830973" cy="3567946"/>
          </a:xfrm>
          <a:prstGeom prst="roundRect">
            <a:avLst>
              <a:gd name="adj" fmla="val 2050"/>
            </a:avLst>
          </a:prstGeom>
          <a:solidFill>
            <a:srgbClr val="E8E8E3"/>
          </a:solidFill>
          <a:ln/>
        </p:spPr>
      </p:sp>
      <p:sp>
        <p:nvSpPr>
          <p:cNvPr id="11" name="Shape 7"/>
          <p:cNvSpPr/>
          <p:nvPr/>
        </p:nvSpPr>
        <p:spPr>
          <a:xfrm>
            <a:off x="7375684" y="1119545"/>
            <a:ext cx="6830973" cy="60960"/>
          </a:xfrm>
          <a:prstGeom prst="roundRect">
            <a:avLst>
              <a:gd name="adj" fmla="val 29793"/>
            </a:avLst>
          </a:prstGeom>
          <a:solidFill>
            <a:srgbClr val="C8CAC1"/>
          </a:solidFill>
          <a:ln/>
        </p:spPr>
      </p:sp>
      <p:sp>
        <p:nvSpPr>
          <p:cNvPr id="12" name="Shape 8"/>
          <p:cNvSpPr/>
          <p:nvPr/>
        </p:nvSpPr>
        <p:spPr>
          <a:xfrm>
            <a:off x="10609540" y="953214"/>
            <a:ext cx="363141" cy="363141"/>
          </a:xfrm>
          <a:prstGeom prst="roundRect">
            <a:avLst>
              <a:gd name="adj" fmla="val 251803"/>
            </a:avLst>
          </a:prstGeom>
          <a:solidFill>
            <a:srgbClr val="C8CAC1">
              <a:alpha val="50000"/>
            </a:srgbClr>
          </a:solidFill>
          <a:ln/>
        </p:spPr>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18483" y="1062038"/>
            <a:ext cx="145256" cy="145256"/>
          </a:xfrm>
          <a:prstGeom prst="rect">
            <a:avLst/>
          </a:prstGeom>
        </p:spPr>
      </p:pic>
      <p:sp>
        <p:nvSpPr>
          <p:cNvPr id="14" name="Text 9"/>
          <p:cNvSpPr/>
          <p:nvPr/>
        </p:nvSpPr>
        <p:spPr>
          <a:xfrm>
            <a:off x="7511891" y="1437442"/>
            <a:ext cx="1820108" cy="189071"/>
          </a:xfrm>
          <a:prstGeom prst="rect">
            <a:avLst/>
          </a:prstGeom>
          <a:noFill/>
          <a:ln/>
        </p:spPr>
        <p:txBody>
          <a:bodyPr wrap="none" lIns="0" tIns="0" rIns="0" bIns="0" rtlCol="0" anchor="t"/>
          <a:lstStyle/>
          <a:p>
            <a:pPr marL="0" indent="0" algn="l">
              <a:lnSpc>
                <a:spcPts val="1450"/>
              </a:lnSpc>
              <a:buNone/>
            </a:pPr>
            <a:r>
              <a:rPr lang="en-US" sz="1150" b="1" dirty="0">
                <a:solidFill>
                  <a:srgbClr val="55575A"/>
                </a:solidFill>
                <a:latin typeface="Hubot Sans Bold" pitchFamily="34" charset="0"/>
                <a:ea typeface="Hubot Sans Bold" pitchFamily="34" charset="-122"/>
                <a:cs typeface="Hubot Sans Bold" pitchFamily="34" charset="-120"/>
              </a:rPr>
              <a:t>Performance Based</a:t>
            </a:r>
            <a:endParaRPr lang="en-US" sz="1150" dirty="0"/>
          </a:p>
        </p:txBody>
      </p:sp>
      <p:sp>
        <p:nvSpPr>
          <p:cNvPr id="15" name="Text 10"/>
          <p:cNvSpPr/>
          <p:nvPr/>
        </p:nvSpPr>
        <p:spPr>
          <a:xfrm>
            <a:off x="7511891" y="1699141"/>
            <a:ext cx="6558558" cy="193715"/>
          </a:xfrm>
          <a:prstGeom prst="rect">
            <a:avLst/>
          </a:prstGeom>
          <a:noFill/>
          <a:ln/>
        </p:spPr>
        <p:txBody>
          <a:bodyPr wrap="none" lIns="0" tIns="0" rIns="0" bIns="0" rtlCol="0" anchor="t"/>
          <a:lstStyle/>
          <a:p>
            <a:pPr marL="0" indent="0" algn="l">
              <a:lnSpc>
                <a:spcPts val="1500"/>
              </a:lnSpc>
              <a:buNone/>
            </a:pPr>
            <a:r>
              <a:rPr lang="en-US" sz="950" dirty="0">
                <a:solidFill>
                  <a:srgbClr val="55575A"/>
                </a:solidFill>
                <a:latin typeface="Roboto Condensed" pitchFamily="34" charset="0"/>
                <a:ea typeface="Roboto Condensed" pitchFamily="34" charset="-122"/>
                <a:cs typeface="Roboto Condensed" pitchFamily="34" charset="-120"/>
              </a:rPr>
              <a:t>Strong differentiation that rewards high performance, tied to both individual achievements and business outcomes.</a:t>
            </a:r>
            <a:endParaRPr lang="en-US" sz="950" dirty="0"/>
          </a:p>
        </p:txBody>
      </p:sp>
      <p:sp>
        <p:nvSpPr>
          <p:cNvPr id="16" name="Text 11"/>
          <p:cNvSpPr/>
          <p:nvPr/>
        </p:nvSpPr>
        <p:spPr>
          <a:xfrm>
            <a:off x="7511891" y="1965484"/>
            <a:ext cx="6558558" cy="193715"/>
          </a:xfrm>
          <a:prstGeom prst="rect">
            <a:avLst/>
          </a:prstGeom>
          <a:noFill/>
          <a:ln/>
        </p:spPr>
        <p:txBody>
          <a:bodyPr wrap="none" lIns="0" tIns="0" rIns="0" bIns="0" rtlCol="0" anchor="t"/>
          <a:lstStyle/>
          <a:p>
            <a:pPr marL="0" indent="0" algn="l">
              <a:lnSpc>
                <a:spcPts val="1500"/>
              </a:lnSpc>
              <a:buNone/>
            </a:pPr>
            <a:endParaRPr lang="en-US" sz="950" dirty="0"/>
          </a:p>
        </p:txBody>
      </p:sp>
      <p:pic>
        <p:nvPicPr>
          <p:cNvPr id="17" name="Image 3" descr="preencoded.png"/>
          <p:cNvPicPr>
            <a:picLocks noChangeAspect="1"/>
          </p:cNvPicPr>
          <p:nvPr/>
        </p:nvPicPr>
        <p:blipFill>
          <a:blip r:embed="rId8"/>
          <a:stretch>
            <a:fillRect/>
          </a:stretch>
        </p:blipFill>
        <p:spPr>
          <a:xfrm>
            <a:off x="7511891" y="2295406"/>
            <a:ext cx="3151823" cy="2271117"/>
          </a:xfrm>
          <a:prstGeom prst="rect">
            <a:avLst/>
          </a:prstGeom>
        </p:spPr>
      </p:pic>
      <p:sp>
        <p:nvSpPr>
          <p:cNvPr id="18" name="Shape 12"/>
          <p:cNvSpPr/>
          <p:nvPr/>
        </p:nvSpPr>
        <p:spPr>
          <a:xfrm>
            <a:off x="423743" y="5005268"/>
            <a:ext cx="6830973" cy="2927866"/>
          </a:xfrm>
          <a:prstGeom prst="roundRect">
            <a:avLst>
              <a:gd name="adj" fmla="val 2498"/>
            </a:avLst>
          </a:prstGeom>
          <a:solidFill>
            <a:srgbClr val="E8E8E3"/>
          </a:solidFill>
          <a:ln/>
        </p:spPr>
      </p:sp>
      <p:sp>
        <p:nvSpPr>
          <p:cNvPr id="19" name="Shape 13"/>
          <p:cNvSpPr/>
          <p:nvPr/>
        </p:nvSpPr>
        <p:spPr>
          <a:xfrm>
            <a:off x="423743" y="4990028"/>
            <a:ext cx="6830973" cy="60960"/>
          </a:xfrm>
          <a:prstGeom prst="roundRect">
            <a:avLst>
              <a:gd name="adj" fmla="val 29793"/>
            </a:avLst>
          </a:prstGeom>
          <a:solidFill>
            <a:srgbClr val="C8CAC1"/>
          </a:solidFill>
          <a:ln/>
        </p:spPr>
      </p:sp>
      <p:sp>
        <p:nvSpPr>
          <p:cNvPr id="20" name="Shape 14"/>
          <p:cNvSpPr/>
          <p:nvPr/>
        </p:nvSpPr>
        <p:spPr>
          <a:xfrm>
            <a:off x="3657600" y="4823698"/>
            <a:ext cx="363141" cy="363141"/>
          </a:xfrm>
          <a:prstGeom prst="roundRect">
            <a:avLst>
              <a:gd name="adj" fmla="val 251803"/>
            </a:avLst>
          </a:prstGeom>
          <a:solidFill>
            <a:srgbClr val="C8CAC1">
              <a:alpha val="50000"/>
            </a:srgbClr>
          </a:solidFill>
          <a:ln/>
        </p:spPr>
      </p:sp>
      <p:pic>
        <p:nvPicPr>
          <p:cNvPr id="21"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66542" y="4932521"/>
            <a:ext cx="145256" cy="145256"/>
          </a:xfrm>
          <a:prstGeom prst="rect">
            <a:avLst/>
          </a:prstGeom>
        </p:spPr>
      </p:pic>
      <p:sp>
        <p:nvSpPr>
          <p:cNvPr id="22" name="Text 15"/>
          <p:cNvSpPr/>
          <p:nvPr/>
        </p:nvSpPr>
        <p:spPr>
          <a:xfrm>
            <a:off x="559951" y="5307925"/>
            <a:ext cx="2134553" cy="189071"/>
          </a:xfrm>
          <a:prstGeom prst="rect">
            <a:avLst/>
          </a:prstGeom>
          <a:noFill/>
          <a:ln/>
        </p:spPr>
        <p:txBody>
          <a:bodyPr wrap="none" lIns="0" tIns="0" rIns="0" bIns="0" rtlCol="0" anchor="t"/>
          <a:lstStyle/>
          <a:p>
            <a:pPr marL="0" indent="0" algn="l">
              <a:lnSpc>
                <a:spcPts val="1450"/>
              </a:lnSpc>
              <a:buNone/>
            </a:pPr>
            <a:r>
              <a:rPr lang="en-US" sz="1150" b="1" dirty="0">
                <a:solidFill>
                  <a:srgbClr val="55575A"/>
                </a:solidFill>
                <a:latin typeface="Hubot Sans Bold" pitchFamily="34" charset="0"/>
                <a:ea typeface="Hubot Sans Bold" pitchFamily="34" charset="-122"/>
                <a:cs typeface="Hubot Sans Bold" pitchFamily="34" charset="-120"/>
              </a:rPr>
              <a:t>Compliant &amp; Equitable</a:t>
            </a:r>
            <a:endParaRPr lang="en-US" sz="1150" dirty="0"/>
          </a:p>
        </p:txBody>
      </p:sp>
      <p:sp>
        <p:nvSpPr>
          <p:cNvPr id="23" name="Text 16"/>
          <p:cNvSpPr/>
          <p:nvPr/>
        </p:nvSpPr>
        <p:spPr>
          <a:xfrm>
            <a:off x="559951" y="5569625"/>
            <a:ext cx="6558558" cy="387429"/>
          </a:xfrm>
          <a:prstGeom prst="rect">
            <a:avLst/>
          </a:prstGeom>
          <a:noFill/>
          <a:ln/>
        </p:spPr>
        <p:txBody>
          <a:bodyPr wrap="square" lIns="0" tIns="0" rIns="0" bIns="0" rtlCol="0" anchor="t"/>
          <a:lstStyle/>
          <a:p>
            <a:pPr marL="0" indent="0" algn="l">
              <a:lnSpc>
                <a:spcPts val="1500"/>
              </a:lnSpc>
              <a:buNone/>
            </a:pPr>
            <a:r>
              <a:rPr lang="en-US" sz="950" dirty="0">
                <a:solidFill>
                  <a:srgbClr val="55575A"/>
                </a:solidFill>
                <a:latin typeface="Roboto Condensed" pitchFamily="34" charset="0"/>
                <a:ea typeface="Roboto Condensed" pitchFamily="34" charset="-122"/>
                <a:cs typeface="Roboto Condensed" pitchFamily="34" charset="-120"/>
              </a:rPr>
              <a:t>Conforming to policy, governance principles, contractual agreements, and local regulations—based on job-related criteria, business conditions, and location.</a:t>
            </a:r>
            <a:endParaRPr lang="en-US" sz="950" dirty="0"/>
          </a:p>
        </p:txBody>
      </p:sp>
      <p:pic>
        <p:nvPicPr>
          <p:cNvPr id="24" name="Image 5" descr="preencoded.png"/>
          <p:cNvPicPr>
            <a:picLocks noChangeAspect="1"/>
          </p:cNvPicPr>
          <p:nvPr/>
        </p:nvPicPr>
        <p:blipFill>
          <a:blip r:embed="rId11"/>
          <a:stretch>
            <a:fillRect/>
          </a:stretch>
        </p:blipFill>
        <p:spPr>
          <a:xfrm>
            <a:off x="559950" y="6093262"/>
            <a:ext cx="3237547" cy="2136338"/>
          </a:xfrm>
          <a:prstGeom prst="rect">
            <a:avLst/>
          </a:prstGeom>
        </p:spPr>
      </p:pic>
      <p:sp>
        <p:nvSpPr>
          <p:cNvPr id="25" name="Shape 17"/>
          <p:cNvSpPr/>
          <p:nvPr/>
        </p:nvSpPr>
        <p:spPr>
          <a:xfrm>
            <a:off x="7375684" y="5005268"/>
            <a:ext cx="6830973" cy="2927866"/>
          </a:xfrm>
          <a:prstGeom prst="roundRect">
            <a:avLst>
              <a:gd name="adj" fmla="val 2498"/>
            </a:avLst>
          </a:prstGeom>
          <a:solidFill>
            <a:srgbClr val="E8E8E3"/>
          </a:solidFill>
          <a:ln/>
        </p:spPr>
      </p:sp>
      <p:sp>
        <p:nvSpPr>
          <p:cNvPr id="26" name="Shape 18"/>
          <p:cNvSpPr/>
          <p:nvPr/>
        </p:nvSpPr>
        <p:spPr>
          <a:xfrm>
            <a:off x="7375684" y="4990028"/>
            <a:ext cx="6830973" cy="60960"/>
          </a:xfrm>
          <a:prstGeom prst="roundRect">
            <a:avLst>
              <a:gd name="adj" fmla="val 29793"/>
            </a:avLst>
          </a:prstGeom>
          <a:solidFill>
            <a:srgbClr val="C8CAC1"/>
          </a:solidFill>
          <a:ln/>
        </p:spPr>
      </p:sp>
      <p:sp>
        <p:nvSpPr>
          <p:cNvPr id="27" name="Shape 19"/>
          <p:cNvSpPr/>
          <p:nvPr/>
        </p:nvSpPr>
        <p:spPr>
          <a:xfrm>
            <a:off x="10609540" y="4823698"/>
            <a:ext cx="363141" cy="363141"/>
          </a:xfrm>
          <a:prstGeom prst="roundRect">
            <a:avLst>
              <a:gd name="adj" fmla="val 251803"/>
            </a:avLst>
          </a:prstGeom>
          <a:solidFill>
            <a:srgbClr val="C8CAC1">
              <a:alpha val="50000"/>
            </a:srgbClr>
          </a:solidFill>
          <a:ln/>
        </p:spPr>
      </p:sp>
      <p:pic>
        <p:nvPicPr>
          <p:cNvPr id="28" name="Image 6"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18483" y="4932521"/>
            <a:ext cx="145256" cy="145256"/>
          </a:xfrm>
          <a:prstGeom prst="rect">
            <a:avLst/>
          </a:prstGeom>
        </p:spPr>
      </p:pic>
      <p:sp>
        <p:nvSpPr>
          <p:cNvPr id="29" name="Text 20"/>
          <p:cNvSpPr/>
          <p:nvPr/>
        </p:nvSpPr>
        <p:spPr>
          <a:xfrm>
            <a:off x="7511891" y="5307925"/>
            <a:ext cx="1651516" cy="189071"/>
          </a:xfrm>
          <a:prstGeom prst="rect">
            <a:avLst/>
          </a:prstGeom>
          <a:noFill/>
          <a:ln/>
        </p:spPr>
        <p:txBody>
          <a:bodyPr wrap="none" lIns="0" tIns="0" rIns="0" bIns="0" rtlCol="0" anchor="t"/>
          <a:lstStyle/>
          <a:p>
            <a:pPr marL="0" indent="0" algn="l">
              <a:lnSpc>
                <a:spcPts val="1450"/>
              </a:lnSpc>
              <a:buNone/>
            </a:pPr>
            <a:r>
              <a:rPr lang="en-US" sz="1150" b="1" dirty="0">
                <a:solidFill>
                  <a:srgbClr val="55575A"/>
                </a:solidFill>
                <a:latin typeface="Hubot Sans Bold" pitchFamily="34" charset="0"/>
                <a:ea typeface="Hubot Sans Bold" pitchFamily="34" charset="-122"/>
                <a:cs typeface="Hubot Sans Bold" pitchFamily="34" charset="-120"/>
              </a:rPr>
              <a:t>Business Focused</a:t>
            </a:r>
            <a:endParaRPr lang="en-US" sz="1150" dirty="0"/>
          </a:p>
        </p:txBody>
      </p:sp>
      <p:sp>
        <p:nvSpPr>
          <p:cNvPr id="30" name="Text 21"/>
          <p:cNvSpPr/>
          <p:nvPr/>
        </p:nvSpPr>
        <p:spPr>
          <a:xfrm>
            <a:off x="7511891" y="5569625"/>
            <a:ext cx="6558558" cy="193715"/>
          </a:xfrm>
          <a:prstGeom prst="rect">
            <a:avLst/>
          </a:prstGeom>
          <a:noFill/>
          <a:ln/>
        </p:spPr>
        <p:txBody>
          <a:bodyPr wrap="none" lIns="0" tIns="0" rIns="0" bIns="0" rtlCol="0" anchor="t"/>
          <a:lstStyle/>
          <a:p>
            <a:pPr marL="0" indent="0" algn="l">
              <a:lnSpc>
                <a:spcPts val="1500"/>
              </a:lnSpc>
              <a:buNone/>
            </a:pPr>
            <a:r>
              <a:rPr lang="en-US" sz="950" dirty="0">
                <a:solidFill>
                  <a:srgbClr val="55575A"/>
                </a:solidFill>
                <a:latin typeface="Roboto Condensed" pitchFamily="34" charset="0"/>
                <a:ea typeface="Roboto Condensed" pitchFamily="34" charset="-122"/>
                <a:cs typeface="Roboto Condensed" pitchFamily="34" charset="-120"/>
              </a:rPr>
              <a:t>Influenced by long-term business needs and shareholder impact, aligned with business financial planning and strategic objectives.</a:t>
            </a:r>
            <a:endParaRPr lang="en-US" sz="950" dirty="0"/>
          </a:p>
        </p:txBody>
      </p:sp>
      <p:pic>
        <p:nvPicPr>
          <p:cNvPr id="31" name="Image 7" descr="preencoded.png"/>
          <p:cNvPicPr>
            <a:picLocks noChangeAspect="1"/>
          </p:cNvPicPr>
          <p:nvPr/>
        </p:nvPicPr>
        <p:blipFill>
          <a:blip r:embed="rId14"/>
          <a:stretch>
            <a:fillRect/>
          </a:stretch>
        </p:blipFill>
        <p:spPr>
          <a:xfrm>
            <a:off x="7511891" y="6093262"/>
            <a:ext cx="3116580" cy="22226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26482" y="335042"/>
            <a:ext cx="6048970" cy="380762"/>
          </a:xfrm>
          <a:prstGeom prst="rect">
            <a:avLst/>
          </a:prstGeom>
          <a:noFill/>
          <a:ln/>
        </p:spPr>
        <p:txBody>
          <a:bodyPr wrap="none" lIns="0" tIns="0" rIns="0" bIns="0" rtlCol="0" anchor="t"/>
          <a:lstStyle/>
          <a:p>
            <a:pPr marL="0" indent="0" algn="l">
              <a:lnSpc>
                <a:spcPts val="2950"/>
              </a:lnSpc>
              <a:buNone/>
            </a:pPr>
            <a:r>
              <a:rPr lang="en-US" sz="2350" b="1" dirty="0">
                <a:solidFill>
                  <a:srgbClr val="0C0D0F"/>
                </a:solidFill>
                <a:latin typeface="Hubot Sans Bold" pitchFamily="34" charset="0"/>
                <a:ea typeface="Hubot Sans Bold" pitchFamily="34" charset="-122"/>
                <a:cs typeface="Hubot Sans Bold" pitchFamily="34" charset="-120"/>
              </a:rPr>
              <a:t>Market Pricing: The Foundation</a:t>
            </a:r>
            <a:endParaRPr lang="en-US" sz="2350" dirty="0"/>
          </a:p>
        </p:txBody>
      </p:sp>
      <p:sp>
        <p:nvSpPr>
          <p:cNvPr id="3" name="Text 1"/>
          <p:cNvSpPr/>
          <p:nvPr/>
        </p:nvSpPr>
        <p:spPr>
          <a:xfrm>
            <a:off x="426482" y="1020366"/>
            <a:ext cx="1827848" cy="228362"/>
          </a:xfrm>
          <a:prstGeom prst="rect">
            <a:avLst/>
          </a:prstGeom>
          <a:noFill/>
          <a:ln/>
        </p:spPr>
        <p:txBody>
          <a:bodyPr wrap="none" lIns="0" tIns="0" rIns="0" bIns="0" rtlCol="0" anchor="t"/>
          <a:lstStyle/>
          <a:p>
            <a:pPr marL="0" indent="0" algn="l">
              <a:lnSpc>
                <a:spcPts val="1750"/>
              </a:lnSpc>
              <a:buNone/>
            </a:pPr>
            <a:r>
              <a:rPr lang="en-US" sz="2000" b="1" dirty="0">
                <a:solidFill>
                  <a:srgbClr val="0C0D0F"/>
                </a:solidFill>
                <a:latin typeface="Hubot Sans Bold" pitchFamily="34" charset="0"/>
                <a:ea typeface="Hubot Sans Bold" pitchFamily="34" charset="-122"/>
                <a:cs typeface="Hubot Sans Bold" pitchFamily="34" charset="-120"/>
              </a:rPr>
              <a:t>The Principle</a:t>
            </a:r>
            <a:endParaRPr lang="en-US" sz="2000" dirty="0"/>
          </a:p>
        </p:txBody>
      </p:sp>
      <p:sp>
        <p:nvSpPr>
          <p:cNvPr id="4" name="Text 2"/>
          <p:cNvSpPr/>
          <p:nvPr/>
        </p:nvSpPr>
        <p:spPr>
          <a:xfrm>
            <a:off x="426482" y="1370528"/>
            <a:ext cx="5332571" cy="390049"/>
          </a:xfrm>
          <a:prstGeom prst="rect">
            <a:avLst/>
          </a:prstGeom>
          <a:noFill/>
          <a:ln/>
        </p:spPr>
        <p:txBody>
          <a:bodyPr wrap="square" lIns="0" tIns="0" rIns="0" bIns="0" rtlCol="0" anchor="t"/>
          <a:lstStyle/>
          <a:p>
            <a:pPr marL="0" indent="0" algn="l">
              <a:lnSpc>
                <a:spcPts val="1500"/>
              </a:lnSpc>
              <a:buNone/>
            </a:pPr>
            <a:r>
              <a:rPr lang="en-US" sz="1400" dirty="0">
                <a:solidFill>
                  <a:srgbClr val="55575A"/>
                </a:solidFill>
                <a:latin typeface="Roboto Condensed" pitchFamily="34" charset="0"/>
                <a:ea typeface="Roboto Condensed" pitchFamily="34" charset="-122"/>
                <a:cs typeface="Roboto Condensed" pitchFamily="34" charset="-120"/>
              </a:rPr>
              <a:t>Every job must be assigned a market value to inform pay decisions. This ensures we remain competitive for top talent while avoiding two critical pitfalls:</a:t>
            </a:r>
          </a:p>
          <a:p>
            <a:pPr marL="0" indent="0" algn="l">
              <a:lnSpc>
                <a:spcPts val="1500"/>
              </a:lnSpc>
              <a:buNone/>
            </a:pPr>
            <a:endParaRPr lang="en-US" sz="1400" dirty="0"/>
          </a:p>
        </p:txBody>
      </p:sp>
      <p:sp>
        <p:nvSpPr>
          <p:cNvPr id="5" name="Text 3"/>
          <p:cNvSpPr/>
          <p:nvPr/>
        </p:nvSpPr>
        <p:spPr>
          <a:xfrm>
            <a:off x="426482" y="2095485"/>
            <a:ext cx="5332571" cy="195024"/>
          </a:xfrm>
          <a:prstGeom prst="rect">
            <a:avLst/>
          </a:prstGeom>
          <a:noFill/>
          <a:ln/>
        </p:spPr>
        <p:txBody>
          <a:bodyPr wrap="none" lIns="0" tIns="0" rIns="0" bIns="0" rtlCol="0" anchor="t"/>
          <a:lstStyle/>
          <a:p>
            <a:pPr marL="342900" indent="-342900" algn="l">
              <a:lnSpc>
                <a:spcPts val="1500"/>
              </a:lnSpc>
              <a:buSzPct val="100000"/>
              <a:buChar char="•"/>
            </a:pPr>
            <a:r>
              <a:rPr lang="en-US" sz="1400" dirty="0">
                <a:solidFill>
                  <a:srgbClr val="55575A"/>
                </a:solidFill>
                <a:latin typeface="Roboto Condensed" pitchFamily="34" charset="0"/>
                <a:ea typeface="Roboto Condensed" pitchFamily="34" charset="-122"/>
                <a:cs typeface="Roboto Condensed" pitchFamily="34" charset="-120"/>
              </a:rPr>
              <a:t>Underpaying, leading to talent loss or recruitment challenges</a:t>
            </a:r>
            <a:endParaRPr lang="en-US" sz="1400" dirty="0"/>
          </a:p>
        </p:txBody>
      </p:sp>
      <p:sp>
        <p:nvSpPr>
          <p:cNvPr id="6" name="Text 4"/>
          <p:cNvSpPr/>
          <p:nvPr/>
        </p:nvSpPr>
        <p:spPr>
          <a:xfrm>
            <a:off x="426482" y="2371263"/>
            <a:ext cx="5332571" cy="195024"/>
          </a:xfrm>
          <a:prstGeom prst="rect">
            <a:avLst/>
          </a:prstGeom>
          <a:noFill/>
          <a:ln/>
        </p:spPr>
        <p:txBody>
          <a:bodyPr wrap="none" lIns="0" tIns="0" rIns="0" bIns="0" rtlCol="0" anchor="t"/>
          <a:lstStyle/>
          <a:p>
            <a:pPr marL="342900" indent="-342900" algn="l">
              <a:lnSpc>
                <a:spcPts val="1500"/>
              </a:lnSpc>
              <a:buSzPct val="100000"/>
              <a:buChar char="•"/>
            </a:pPr>
            <a:r>
              <a:rPr lang="en-US" sz="1400" dirty="0">
                <a:solidFill>
                  <a:srgbClr val="55575A"/>
                </a:solidFill>
                <a:latin typeface="Roboto Condensed" pitchFamily="34" charset="0"/>
                <a:ea typeface="Roboto Condensed" pitchFamily="34" charset="-122"/>
                <a:cs typeface="Roboto Condensed" pitchFamily="34" charset="-120"/>
              </a:rPr>
              <a:t>Overpaying, wasting resources or preventing healthy turnover</a:t>
            </a:r>
            <a:endParaRPr lang="en-US" sz="1400" dirty="0"/>
          </a:p>
        </p:txBody>
      </p:sp>
      <p:pic>
        <p:nvPicPr>
          <p:cNvPr id="7" name="Image 0" descr="preencoded.png"/>
          <p:cNvPicPr>
            <a:picLocks noChangeAspect="1"/>
          </p:cNvPicPr>
          <p:nvPr/>
        </p:nvPicPr>
        <p:blipFill>
          <a:blip r:embed="rId3"/>
          <a:stretch>
            <a:fillRect/>
          </a:stretch>
        </p:blipFill>
        <p:spPr>
          <a:xfrm>
            <a:off x="6063853" y="1035606"/>
            <a:ext cx="8147566" cy="8147566"/>
          </a:xfrm>
          <a:prstGeom prst="rect">
            <a:avLst/>
          </a:prstGeom>
        </p:spPr>
      </p:pic>
      <p:sp>
        <p:nvSpPr>
          <p:cNvPr id="8" name="Shape 5"/>
          <p:cNvSpPr/>
          <p:nvPr/>
        </p:nvSpPr>
        <p:spPr>
          <a:xfrm>
            <a:off x="426482" y="9518080"/>
            <a:ext cx="13777436" cy="22741"/>
          </a:xfrm>
          <a:prstGeom prst="rect">
            <a:avLst/>
          </a:prstGeom>
          <a:solidFill>
            <a:srgbClr val="55575A">
              <a:alpha val="50000"/>
            </a:srgbClr>
          </a:solidFill>
          <a:ln/>
        </p:spPr>
      </p:sp>
      <p:sp>
        <p:nvSpPr>
          <p:cNvPr id="9" name="Text 6"/>
          <p:cNvSpPr/>
          <p:nvPr/>
        </p:nvSpPr>
        <p:spPr>
          <a:xfrm>
            <a:off x="426482" y="9723477"/>
            <a:ext cx="2422803" cy="228362"/>
          </a:xfrm>
          <a:prstGeom prst="rect">
            <a:avLst/>
          </a:prstGeom>
          <a:noFill/>
          <a:ln/>
        </p:spPr>
        <p:txBody>
          <a:bodyPr wrap="none" lIns="0" tIns="0" rIns="0" bIns="0" rtlCol="0" anchor="t"/>
          <a:lstStyle/>
          <a:p>
            <a:pPr marL="0" indent="0" algn="l">
              <a:lnSpc>
                <a:spcPts val="1750"/>
              </a:lnSpc>
              <a:buNone/>
            </a:pPr>
            <a:r>
              <a:rPr lang="en-US" sz="1400" b="1" dirty="0">
                <a:solidFill>
                  <a:srgbClr val="0C0D0F"/>
                </a:solidFill>
                <a:latin typeface="Hubot Sans Bold" pitchFamily="34" charset="0"/>
                <a:ea typeface="Hubot Sans Bold" pitchFamily="34" charset="-122"/>
                <a:cs typeface="Hubot Sans Bold" pitchFamily="34" charset="-120"/>
              </a:rPr>
              <a:t>Trusted Data Sources</a:t>
            </a:r>
            <a:endParaRPr lang="en-US" sz="1400" dirty="0"/>
          </a:p>
        </p:txBody>
      </p:sp>
      <p:sp>
        <p:nvSpPr>
          <p:cNvPr id="10" name="Text 7"/>
          <p:cNvSpPr/>
          <p:nvPr/>
        </p:nvSpPr>
        <p:spPr>
          <a:xfrm>
            <a:off x="426482" y="10134600"/>
            <a:ext cx="13777436" cy="195024"/>
          </a:xfrm>
          <a:prstGeom prst="rect">
            <a:avLst/>
          </a:prstGeom>
          <a:noFill/>
          <a:ln/>
        </p:spPr>
        <p:txBody>
          <a:bodyPr wrap="none" lIns="0" tIns="0" rIns="0" bIns="0" rtlCol="0" anchor="t"/>
          <a:lstStyle/>
          <a:p>
            <a:pPr marL="0" indent="0" algn="l">
              <a:lnSpc>
                <a:spcPts val="1500"/>
              </a:lnSpc>
              <a:buNone/>
            </a:pPr>
            <a:r>
              <a:rPr lang="en-US" sz="950" dirty="0">
                <a:solidFill>
                  <a:srgbClr val="55575A"/>
                </a:solidFill>
                <a:latin typeface="Roboto Condensed" pitchFamily="34" charset="0"/>
                <a:ea typeface="Roboto Condensed" pitchFamily="34" charset="-122"/>
                <a:cs typeface="Roboto Condensed" pitchFamily="34" charset="-120"/>
              </a:rPr>
              <a:t>We partner with reputable HR consulting firms who provide access to aggregated job data with statistically viable samples. These benchmarks represent both global and local industry and talent competitors. Self-reported data sites are not considered when establishing our pay ranges.</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4822" y="933331"/>
            <a:ext cx="7727156" cy="1264920"/>
          </a:xfrm>
          <a:prstGeom prst="rect">
            <a:avLst/>
          </a:prstGeom>
          <a:noFill/>
          <a:ln/>
        </p:spPr>
        <p:txBody>
          <a:bodyPr wrap="square" lIns="0" tIns="0" rIns="0" bIns="0" rtlCol="0" anchor="t"/>
          <a:lstStyle/>
          <a:p>
            <a:pPr marL="0" indent="0" algn="l">
              <a:lnSpc>
                <a:spcPts val="4950"/>
              </a:lnSpc>
              <a:buNone/>
            </a:pPr>
            <a:r>
              <a:rPr lang="en-US" sz="3950" b="1" dirty="0">
                <a:solidFill>
                  <a:srgbClr val="0C0D0F"/>
                </a:solidFill>
                <a:latin typeface="Hubot Sans Bold" pitchFamily="34" charset="0"/>
                <a:ea typeface="Hubot Sans Bold" pitchFamily="34" charset="-122"/>
                <a:cs typeface="Hubot Sans Bold" pitchFamily="34" charset="-120"/>
              </a:rPr>
              <a:t>Pay Ranges: Structure and Purpose</a:t>
            </a:r>
            <a:endParaRPr lang="en-US" sz="3950" dirty="0"/>
          </a:p>
        </p:txBody>
      </p:sp>
      <p:pic>
        <p:nvPicPr>
          <p:cNvPr id="4" name="Image 1" descr="preencoded.png"/>
          <p:cNvPicPr>
            <a:picLocks noChangeAspect="1"/>
          </p:cNvPicPr>
          <p:nvPr/>
        </p:nvPicPr>
        <p:blipFill>
          <a:blip r:embed="rId4"/>
          <a:stretch>
            <a:fillRect/>
          </a:stretch>
        </p:blipFill>
        <p:spPr>
          <a:xfrm>
            <a:off x="6194822" y="2501860"/>
            <a:ext cx="1012031" cy="1814036"/>
          </a:xfrm>
          <a:prstGeom prst="rect">
            <a:avLst/>
          </a:prstGeom>
        </p:spPr>
      </p:pic>
      <p:sp>
        <p:nvSpPr>
          <p:cNvPr id="5" name="Text 1"/>
          <p:cNvSpPr/>
          <p:nvPr/>
        </p:nvSpPr>
        <p:spPr>
          <a:xfrm>
            <a:off x="7409259" y="2704267"/>
            <a:ext cx="2530078" cy="316230"/>
          </a:xfrm>
          <a:prstGeom prst="rect">
            <a:avLst/>
          </a:prstGeom>
          <a:noFill/>
          <a:ln/>
        </p:spPr>
        <p:txBody>
          <a:bodyPr wrap="none" lIns="0" tIns="0" rIns="0" bIns="0" rtlCol="0" anchor="t"/>
          <a:lstStyle/>
          <a:p>
            <a:pPr marL="0" indent="0" algn="l">
              <a:lnSpc>
                <a:spcPts val="2450"/>
              </a:lnSpc>
              <a:buNone/>
            </a:pPr>
            <a:r>
              <a:rPr lang="en-US" sz="1950" b="1" dirty="0">
                <a:solidFill>
                  <a:srgbClr val="55575A"/>
                </a:solidFill>
                <a:latin typeface="Hubot Sans Bold" pitchFamily="34" charset="0"/>
                <a:ea typeface="Hubot Sans Bold" pitchFamily="34" charset="-122"/>
                <a:cs typeface="Hubot Sans Bold" pitchFamily="34" charset="-120"/>
              </a:rPr>
              <a:t>What They Are</a:t>
            </a:r>
            <a:endParaRPr lang="en-US" sz="1950" dirty="0"/>
          </a:p>
        </p:txBody>
      </p:sp>
      <p:sp>
        <p:nvSpPr>
          <p:cNvPr id="6" name="Text 2"/>
          <p:cNvSpPr/>
          <p:nvPr/>
        </p:nvSpPr>
        <p:spPr>
          <a:xfrm>
            <a:off x="7409259" y="3141940"/>
            <a:ext cx="6512719" cy="971550"/>
          </a:xfrm>
          <a:prstGeom prst="rect">
            <a:avLst/>
          </a:prstGeom>
          <a:noFill/>
          <a:ln/>
        </p:spPr>
        <p:txBody>
          <a:bodyPr wrap="square" lIns="0" tIns="0" rIns="0" bIns="0" rtlCol="0" anchor="t"/>
          <a:lstStyle/>
          <a:p>
            <a:pPr marL="0" indent="0" algn="l">
              <a:lnSpc>
                <a:spcPts val="2550"/>
              </a:lnSpc>
              <a:buNone/>
            </a:pPr>
            <a:r>
              <a:rPr lang="en-US" sz="1550" dirty="0">
                <a:solidFill>
                  <a:srgbClr val="55575A"/>
                </a:solidFill>
                <a:latin typeface="Roboto Condensed" pitchFamily="34" charset="0"/>
                <a:ea typeface="Roboto Condensed" pitchFamily="34" charset="-122"/>
                <a:cs typeface="Roboto Condensed" pitchFamily="34" charset="-120"/>
              </a:rPr>
              <a:t>The upper and lower bounds of compensation—including minimum, midpoint, and maximum—determined by market data from external surveys for similar work in similar industries and regions.</a:t>
            </a:r>
            <a:endParaRPr lang="en-US" sz="1550" dirty="0"/>
          </a:p>
        </p:txBody>
      </p:sp>
      <p:pic>
        <p:nvPicPr>
          <p:cNvPr id="7" name="Image 2" descr="preencoded.png"/>
          <p:cNvPicPr>
            <a:picLocks noChangeAspect="1"/>
          </p:cNvPicPr>
          <p:nvPr/>
        </p:nvPicPr>
        <p:blipFill>
          <a:blip r:embed="rId5"/>
          <a:stretch>
            <a:fillRect/>
          </a:stretch>
        </p:blipFill>
        <p:spPr>
          <a:xfrm>
            <a:off x="6194822" y="4315897"/>
            <a:ext cx="1012031" cy="1490186"/>
          </a:xfrm>
          <a:prstGeom prst="rect">
            <a:avLst/>
          </a:prstGeom>
        </p:spPr>
      </p:pic>
      <p:sp>
        <p:nvSpPr>
          <p:cNvPr id="8" name="Text 3"/>
          <p:cNvSpPr/>
          <p:nvPr/>
        </p:nvSpPr>
        <p:spPr>
          <a:xfrm>
            <a:off x="7409259" y="4518303"/>
            <a:ext cx="2739628" cy="316230"/>
          </a:xfrm>
          <a:prstGeom prst="rect">
            <a:avLst/>
          </a:prstGeom>
          <a:noFill/>
          <a:ln/>
        </p:spPr>
        <p:txBody>
          <a:bodyPr wrap="none" lIns="0" tIns="0" rIns="0" bIns="0" rtlCol="0" anchor="t"/>
          <a:lstStyle/>
          <a:p>
            <a:pPr marL="0" indent="0" algn="l">
              <a:lnSpc>
                <a:spcPts val="2450"/>
              </a:lnSpc>
              <a:buNone/>
            </a:pPr>
            <a:r>
              <a:rPr lang="en-US" sz="1950" b="1" dirty="0">
                <a:solidFill>
                  <a:srgbClr val="55575A"/>
                </a:solidFill>
                <a:latin typeface="Hubot Sans Bold" pitchFamily="34" charset="0"/>
                <a:ea typeface="Hubot Sans Bold" pitchFamily="34" charset="-122"/>
                <a:cs typeface="Hubot Sans Bold" pitchFamily="34" charset="-120"/>
              </a:rPr>
              <a:t>Why We Need Them</a:t>
            </a:r>
            <a:endParaRPr lang="en-US" sz="1950" dirty="0"/>
          </a:p>
        </p:txBody>
      </p:sp>
      <p:sp>
        <p:nvSpPr>
          <p:cNvPr id="9" name="Text 4"/>
          <p:cNvSpPr/>
          <p:nvPr/>
        </p:nvSpPr>
        <p:spPr>
          <a:xfrm>
            <a:off x="7409259" y="4955977"/>
            <a:ext cx="6512719" cy="647700"/>
          </a:xfrm>
          <a:prstGeom prst="rect">
            <a:avLst/>
          </a:prstGeom>
          <a:noFill/>
          <a:ln/>
        </p:spPr>
        <p:txBody>
          <a:bodyPr wrap="square" lIns="0" tIns="0" rIns="0" bIns="0" rtlCol="0" anchor="t"/>
          <a:lstStyle/>
          <a:p>
            <a:pPr marL="0" indent="0" algn="l">
              <a:lnSpc>
                <a:spcPts val="2550"/>
              </a:lnSpc>
              <a:buNone/>
            </a:pPr>
            <a:r>
              <a:rPr lang="en-US" sz="1550" dirty="0">
                <a:solidFill>
                  <a:srgbClr val="55575A"/>
                </a:solidFill>
                <a:latin typeface="Roboto Condensed" pitchFamily="34" charset="0"/>
                <a:ea typeface="Roboto Condensed" pitchFamily="34" charset="-122"/>
                <a:cs typeface="Roboto Condensed" pitchFamily="34" charset="-120"/>
              </a:rPr>
              <a:t>They clarify market value, enable budget decisions, validate strategy, provide development discussion tools, ensure equity, and allow ease of administration.</a:t>
            </a:r>
            <a:endParaRPr lang="en-US" sz="1550" dirty="0"/>
          </a:p>
        </p:txBody>
      </p:sp>
      <p:pic>
        <p:nvPicPr>
          <p:cNvPr id="10" name="Image 3" descr="preencoded.png"/>
          <p:cNvPicPr>
            <a:picLocks noChangeAspect="1"/>
          </p:cNvPicPr>
          <p:nvPr/>
        </p:nvPicPr>
        <p:blipFill>
          <a:blip r:embed="rId6"/>
          <a:stretch>
            <a:fillRect/>
          </a:stretch>
        </p:blipFill>
        <p:spPr>
          <a:xfrm>
            <a:off x="6194822" y="5806083"/>
            <a:ext cx="1012031" cy="1490186"/>
          </a:xfrm>
          <a:prstGeom prst="rect">
            <a:avLst/>
          </a:prstGeom>
        </p:spPr>
      </p:pic>
      <p:sp>
        <p:nvSpPr>
          <p:cNvPr id="11" name="Text 5"/>
          <p:cNvSpPr/>
          <p:nvPr/>
        </p:nvSpPr>
        <p:spPr>
          <a:xfrm>
            <a:off x="7409259" y="6008489"/>
            <a:ext cx="2530078" cy="316230"/>
          </a:xfrm>
          <a:prstGeom prst="rect">
            <a:avLst/>
          </a:prstGeom>
          <a:noFill/>
          <a:ln/>
        </p:spPr>
        <p:txBody>
          <a:bodyPr wrap="none" lIns="0" tIns="0" rIns="0" bIns="0" rtlCol="0" anchor="t"/>
          <a:lstStyle/>
          <a:p>
            <a:pPr marL="0" indent="0" algn="l">
              <a:lnSpc>
                <a:spcPts val="2450"/>
              </a:lnSpc>
              <a:buNone/>
            </a:pPr>
            <a:r>
              <a:rPr lang="en-US" sz="1950" b="1" dirty="0">
                <a:solidFill>
                  <a:srgbClr val="55575A"/>
                </a:solidFill>
                <a:latin typeface="Hubot Sans Bold" pitchFamily="34" charset="0"/>
                <a:ea typeface="Hubot Sans Bold" pitchFamily="34" charset="-122"/>
                <a:cs typeface="Hubot Sans Bold" pitchFamily="34" charset="-120"/>
              </a:rPr>
              <a:t>Key Benefit</a:t>
            </a:r>
            <a:endParaRPr lang="en-US" sz="1950" dirty="0"/>
          </a:p>
        </p:txBody>
      </p:sp>
      <p:sp>
        <p:nvSpPr>
          <p:cNvPr id="12" name="Text 6"/>
          <p:cNvSpPr/>
          <p:nvPr/>
        </p:nvSpPr>
        <p:spPr>
          <a:xfrm>
            <a:off x="7409259" y="6446163"/>
            <a:ext cx="6512719" cy="647700"/>
          </a:xfrm>
          <a:prstGeom prst="rect">
            <a:avLst/>
          </a:prstGeom>
          <a:noFill/>
          <a:ln/>
        </p:spPr>
        <p:txBody>
          <a:bodyPr wrap="square" lIns="0" tIns="0" rIns="0" bIns="0" rtlCol="0" anchor="t"/>
          <a:lstStyle/>
          <a:p>
            <a:pPr marL="0" indent="0" algn="l">
              <a:lnSpc>
                <a:spcPts val="2550"/>
              </a:lnSpc>
              <a:buNone/>
            </a:pPr>
            <a:r>
              <a:rPr lang="en-US" sz="1550" dirty="0">
                <a:solidFill>
                  <a:srgbClr val="55575A"/>
                </a:solidFill>
                <a:latin typeface="Roboto Condensed" pitchFamily="34" charset="0"/>
                <a:ea typeface="Roboto Condensed" pitchFamily="34" charset="-122"/>
                <a:cs typeface="Roboto Condensed" pitchFamily="34" charset="-120"/>
              </a:rPr>
              <a:t>Pay ranges recognize the education, knowledge, skill, and experience needed for each role while quantifying compensation costs aligned to business goals.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78543"/>
            <a:ext cx="9842183" cy="708779"/>
          </a:xfrm>
          <a:prstGeom prst="rect">
            <a:avLst/>
          </a:prstGeom>
          <a:noFill/>
          <a:ln/>
        </p:spPr>
        <p:txBody>
          <a:bodyPr wrap="none" lIns="0" tIns="0" rIns="0" bIns="0" rtlCol="0" anchor="t"/>
          <a:lstStyle/>
          <a:p>
            <a:pPr marL="0" indent="0" algn="l">
              <a:lnSpc>
                <a:spcPts val="5550"/>
              </a:lnSpc>
              <a:buNone/>
            </a:pPr>
            <a:r>
              <a:rPr lang="en-US" sz="4450" b="1" dirty="0">
                <a:solidFill>
                  <a:srgbClr val="0C0D0F"/>
                </a:solidFill>
                <a:latin typeface="Hubot Sans Bold" pitchFamily="34" charset="0"/>
                <a:ea typeface="Hubot Sans Bold" pitchFamily="34" charset="-122"/>
                <a:cs typeface="Hubot Sans Bold" pitchFamily="34" charset="-120"/>
              </a:rPr>
              <a:t>Understanding Compa Ratio</a:t>
            </a:r>
            <a:endParaRPr lang="en-US" sz="4450" dirty="0"/>
          </a:p>
        </p:txBody>
      </p:sp>
      <p:pic>
        <p:nvPicPr>
          <p:cNvPr id="3" name="Image 0" descr="preencoded.png"/>
          <p:cNvPicPr>
            <a:picLocks noChangeAspect="1"/>
          </p:cNvPicPr>
          <p:nvPr/>
        </p:nvPicPr>
        <p:blipFill>
          <a:blip r:embed="rId3"/>
          <a:stretch>
            <a:fillRect/>
          </a:stretch>
        </p:blipFill>
        <p:spPr>
          <a:xfrm>
            <a:off x="793790" y="2982635"/>
            <a:ext cx="6924437" cy="934760"/>
          </a:xfrm>
          <a:prstGeom prst="rect">
            <a:avLst/>
          </a:prstGeom>
        </p:spPr>
      </p:pic>
      <p:sp>
        <p:nvSpPr>
          <p:cNvPr id="4" name="Text 1"/>
          <p:cNvSpPr/>
          <p:nvPr/>
        </p:nvSpPr>
        <p:spPr>
          <a:xfrm>
            <a:off x="793790" y="4172545"/>
            <a:ext cx="4464010" cy="425291"/>
          </a:xfrm>
          <a:prstGeom prst="rect">
            <a:avLst/>
          </a:prstGeom>
          <a:noFill/>
          <a:ln/>
        </p:spPr>
        <p:txBody>
          <a:bodyPr wrap="none" lIns="0" tIns="0" rIns="0" bIns="0" rtlCol="0" anchor="t"/>
          <a:lstStyle/>
          <a:p>
            <a:pPr marL="0" indent="0" algn="l">
              <a:lnSpc>
                <a:spcPts val="3300"/>
              </a:lnSpc>
              <a:buNone/>
            </a:pPr>
            <a:r>
              <a:rPr lang="en-US" sz="2650" b="1" dirty="0">
                <a:solidFill>
                  <a:srgbClr val="0C0D0F"/>
                </a:solidFill>
                <a:latin typeface="Hubot Sans Bold" pitchFamily="34" charset="0"/>
                <a:ea typeface="Hubot Sans Bold" pitchFamily="34" charset="-122"/>
                <a:cs typeface="Hubot Sans Bold" pitchFamily="34" charset="-120"/>
              </a:rPr>
              <a:t>What Is Compa Ratio?</a:t>
            </a:r>
            <a:endParaRPr lang="en-US" sz="2650" dirty="0"/>
          </a:p>
        </p:txBody>
      </p:sp>
      <p:sp>
        <p:nvSpPr>
          <p:cNvPr id="5" name="Text 2"/>
          <p:cNvSpPr/>
          <p:nvPr/>
        </p:nvSpPr>
        <p:spPr>
          <a:xfrm>
            <a:off x="793790" y="4824651"/>
            <a:ext cx="6924437"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A compa-ratio measures the relationship between an employee's salary and the midpoint of their pay range. It's a critical metric for assessing pay positioning and ensuring internal equity.</a:t>
            </a:r>
            <a:endParaRPr lang="en-US" sz="1750" dirty="0"/>
          </a:p>
        </p:txBody>
      </p:sp>
      <p:sp>
        <p:nvSpPr>
          <p:cNvPr id="6" name="Shape 3"/>
          <p:cNvSpPr/>
          <p:nvPr/>
        </p:nvSpPr>
        <p:spPr>
          <a:xfrm>
            <a:off x="8279249" y="2982635"/>
            <a:ext cx="5564862" cy="3313271"/>
          </a:xfrm>
          <a:prstGeom prst="roundRect">
            <a:avLst>
              <a:gd name="adj" fmla="val 1027"/>
            </a:avLst>
          </a:prstGeom>
          <a:solidFill>
            <a:srgbClr val="DBDBD6"/>
          </a:solidFill>
          <a:ln/>
        </p:spPr>
      </p:sp>
      <p:pic>
        <p:nvPicPr>
          <p:cNvPr id="7" name="Image 1" descr="preencoded.png"/>
          <p:cNvPicPr>
            <a:picLocks noChangeAspect="1"/>
          </p:cNvPicPr>
          <p:nvPr/>
        </p:nvPicPr>
        <p:blipFill>
          <a:blip r:embed="rId4"/>
          <a:stretch>
            <a:fillRect/>
          </a:stretch>
        </p:blipFill>
        <p:spPr>
          <a:xfrm>
            <a:off x="8506063" y="3299936"/>
            <a:ext cx="354330" cy="283488"/>
          </a:xfrm>
          <a:prstGeom prst="rect">
            <a:avLst/>
          </a:prstGeom>
        </p:spPr>
      </p:pic>
      <p:sp>
        <p:nvSpPr>
          <p:cNvPr id="8" name="Text 4"/>
          <p:cNvSpPr/>
          <p:nvPr/>
        </p:nvSpPr>
        <p:spPr>
          <a:xfrm>
            <a:off x="9087207" y="326612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Hubot Sans Bold" pitchFamily="34" charset="0"/>
                <a:ea typeface="Hubot Sans Bold" pitchFamily="34" charset="-122"/>
                <a:cs typeface="Hubot Sans Bold" pitchFamily="34" charset="-120"/>
              </a:rPr>
              <a:t>The Formula</a:t>
            </a:r>
            <a:endParaRPr lang="en-US" sz="2200" dirty="0"/>
          </a:p>
        </p:txBody>
      </p:sp>
      <p:sp>
        <p:nvSpPr>
          <p:cNvPr id="9" name="Text 5"/>
          <p:cNvSpPr/>
          <p:nvPr/>
        </p:nvSpPr>
        <p:spPr>
          <a:xfrm>
            <a:off x="9087207" y="3907512"/>
            <a:ext cx="4530090" cy="695206"/>
          </a:xfrm>
          <a:prstGeom prst="rect">
            <a:avLst/>
          </a:prstGeom>
          <a:noFill/>
          <a:ln/>
        </p:spPr>
        <p:txBody>
          <a:bodyPr wrap="square" lIns="0" tIns="0" rIns="0" bIns="0" rtlCol="0" anchor="t"/>
          <a:lstStyle/>
          <a:p>
            <a:pPr marL="0" indent="0" algn="l">
              <a:lnSpc>
                <a:spcPts val="3200"/>
              </a:lnSpc>
              <a:buNone/>
            </a:pPr>
            <a:endParaRPr lang="en-US" sz="2000" dirty="0"/>
          </a:p>
        </p:txBody>
      </p:sp>
      <p:pic>
        <p:nvPicPr>
          <p:cNvPr id="10" name="Image 2" descr="preencoded.png"/>
          <p:cNvPicPr>
            <a:picLocks noChangeAspect="1"/>
          </p:cNvPicPr>
          <p:nvPr/>
        </p:nvPicPr>
        <p:blipFill>
          <a:blip r:embed="rId5"/>
          <a:stretch>
            <a:fillRect/>
          </a:stretch>
        </p:blipFill>
        <p:spPr>
          <a:xfrm>
            <a:off x="9087207" y="3907512"/>
            <a:ext cx="4530090" cy="695206"/>
          </a:xfrm>
          <a:prstGeom prst="rect">
            <a:avLst/>
          </a:prstGeom>
        </p:spPr>
      </p:pic>
      <p:sp>
        <p:nvSpPr>
          <p:cNvPr id="11" name="Text 6"/>
          <p:cNvSpPr/>
          <p:nvPr/>
        </p:nvSpPr>
        <p:spPr>
          <a:xfrm>
            <a:off x="9087207" y="4889778"/>
            <a:ext cx="45300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Condensed" pitchFamily="34" charset="0"/>
                <a:ea typeface="Roboto Condensed" pitchFamily="34" charset="-122"/>
                <a:cs typeface="Roboto Condensed" pitchFamily="34" charset="-120"/>
              </a:rPr>
              <a:t>This calculation provides a standardized way to compare compensation across different roles and levels within the organization.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7220"/>
          </a:xfrm>
          <a:prstGeom prst="rect">
            <a:avLst/>
          </a:prstGeom>
        </p:spPr>
      </p:pic>
      <p:pic>
        <p:nvPicPr>
          <p:cNvPr id="3" name="Image 1" descr="preencoded.png"/>
          <p:cNvPicPr>
            <a:picLocks noChangeAspect="1"/>
          </p:cNvPicPr>
          <p:nvPr/>
        </p:nvPicPr>
        <p:blipFill>
          <a:blip r:embed="rId4"/>
          <a:stretch>
            <a:fillRect/>
          </a:stretch>
        </p:blipFill>
        <p:spPr>
          <a:xfrm>
            <a:off x="9358670" y="100362"/>
            <a:ext cx="5057061" cy="8159160"/>
          </a:xfrm>
          <a:prstGeom prst="rect">
            <a:avLst/>
          </a:prstGeom>
        </p:spPr>
      </p:pic>
      <p:sp>
        <p:nvSpPr>
          <p:cNvPr id="4" name="Text 0"/>
          <p:cNvSpPr/>
          <p:nvPr/>
        </p:nvSpPr>
        <p:spPr>
          <a:xfrm>
            <a:off x="601266" y="472440"/>
            <a:ext cx="7941469" cy="1073944"/>
          </a:xfrm>
          <a:prstGeom prst="rect">
            <a:avLst/>
          </a:prstGeom>
          <a:noFill/>
          <a:ln/>
        </p:spPr>
        <p:txBody>
          <a:bodyPr wrap="square" lIns="0" tIns="0" rIns="0" bIns="0" rtlCol="0" anchor="t"/>
          <a:lstStyle/>
          <a:p>
            <a:pPr marL="0" indent="0" algn="l">
              <a:lnSpc>
                <a:spcPts val="4200"/>
              </a:lnSpc>
              <a:buNone/>
            </a:pPr>
            <a:r>
              <a:rPr lang="en-US" sz="3350" b="1" dirty="0">
                <a:solidFill>
                  <a:srgbClr val="0C0D0F"/>
                </a:solidFill>
                <a:latin typeface="Hubot Sans Bold" pitchFamily="34" charset="0"/>
                <a:ea typeface="Hubot Sans Bold" pitchFamily="34" charset="-122"/>
                <a:cs typeface="Hubot Sans Bold" pitchFamily="34" charset="-120"/>
              </a:rPr>
              <a:t>Calculating Compa Ratio: A Practical Example</a:t>
            </a:r>
            <a:endParaRPr lang="en-US" sz="3350" dirty="0"/>
          </a:p>
        </p:txBody>
      </p:sp>
      <p:sp>
        <p:nvSpPr>
          <p:cNvPr id="5" name="Text 1"/>
          <p:cNvSpPr/>
          <p:nvPr/>
        </p:nvSpPr>
        <p:spPr>
          <a:xfrm>
            <a:off x="601266" y="1804035"/>
            <a:ext cx="171807" cy="214670"/>
          </a:xfrm>
          <a:prstGeom prst="rect">
            <a:avLst/>
          </a:prstGeom>
          <a:noFill/>
          <a:ln/>
        </p:spPr>
        <p:txBody>
          <a:bodyPr wrap="none" lIns="0" tIns="0" rIns="0" bIns="0" rtlCol="0" anchor="t"/>
          <a:lstStyle/>
          <a:p>
            <a:pPr marL="0" indent="0" algn="l">
              <a:lnSpc>
                <a:spcPts val="2150"/>
              </a:lnSpc>
              <a:buNone/>
            </a:pPr>
            <a:r>
              <a:rPr lang="en-US" sz="1350" dirty="0">
                <a:solidFill>
                  <a:srgbClr val="55575A"/>
                </a:solidFill>
                <a:latin typeface="Hubot Sans Light" pitchFamily="34" charset="0"/>
                <a:ea typeface="Hubot Sans Light" pitchFamily="34" charset="-122"/>
                <a:cs typeface="Hubot Sans Light" pitchFamily="34" charset="-120"/>
              </a:rPr>
              <a:t>01</a:t>
            </a:r>
            <a:endParaRPr lang="en-US" sz="1350" dirty="0"/>
          </a:p>
        </p:txBody>
      </p:sp>
      <p:sp>
        <p:nvSpPr>
          <p:cNvPr id="6" name="Shape 2"/>
          <p:cNvSpPr/>
          <p:nvPr/>
        </p:nvSpPr>
        <p:spPr>
          <a:xfrm>
            <a:off x="601266" y="2072997"/>
            <a:ext cx="7941469" cy="22860"/>
          </a:xfrm>
          <a:prstGeom prst="rect">
            <a:avLst/>
          </a:prstGeom>
          <a:solidFill>
            <a:srgbClr val="C8CAC1"/>
          </a:solidFill>
          <a:ln/>
        </p:spPr>
      </p:sp>
      <p:sp>
        <p:nvSpPr>
          <p:cNvPr id="7" name="Text 3"/>
          <p:cNvSpPr/>
          <p:nvPr/>
        </p:nvSpPr>
        <p:spPr>
          <a:xfrm>
            <a:off x="601266" y="2204561"/>
            <a:ext cx="2819281" cy="268486"/>
          </a:xfrm>
          <a:prstGeom prst="rect">
            <a:avLst/>
          </a:prstGeom>
          <a:noFill/>
          <a:ln/>
        </p:spPr>
        <p:txBody>
          <a:bodyPr wrap="none" lIns="0" tIns="0" rIns="0" bIns="0" rtlCol="0" anchor="t"/>
          <a:lstStyle/>
          <a:p>
            <a:pPr marL="0" indent="0" algn="l">
              <a:lnSpc>
                <a:spcPts val="2100"/>
              </a:lnSpc>
              <a:buNone/>
            </a:pPr>
            <a:r>
              <a:rPr lang="en-US" sz="1650" b="1" dirty="0">
                <a:solidFill>
                  <a:srgbClr val="55575A"/>
                </a:solidFill>
                <a:latin typeface="Hubot Sans Bold" pitchFamily="34" charset="0"/>
                <a:ea typeface="Hubot Sans Bold" pitchFamily="34" charset="-122"/>
                <a:cs typeface="Hubot Sans Bold" pitchFamily="34" charset="-120"/>
              </a:rPr>
              <a:t>Identify Base Salary</a:t>
            </a:r>
            <a:endParaRPr lang="en-US" sz="1650" dirty="0"/>
          </a:p>
        </p:txBody>
      </p:sp>
      <p:sp>
        <p:nvSpPr>
          <p:cNvPr id="8" name="Text 4"/>
          <p:cNvSpPr/>
          <p:nvPr/>
        </p:nvSpPr>
        <p:spPr>
          <a:xfrm>
            <a:off x="601266" y="2576036"/>
            <a:ext cx="7941469" cy="274796"/>
          </a:xfrm>
          <a:prstGeom prst="rect">
            <a:avLst/>
          </a:prstGeom>
          <a:noFill/>
          <a:ln/>
        </p:spPr>
        <p:txBody>
          <a:bodyPr wrap="none" lIns="0" tIns="0" rIns="0" bIns="0" rtlCol="0" anchor="t"/>
          <a:lstStyle/>
          <a:p>
            <a:pPr marL="0" indent="0" algn="l">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Employee's current base salary: </a:t>
            </a:r>
            <a:r>
              <a:rPr lang="en-US" sz="1350" b="1" dirty="0">
                <a:solidFill>
                  <a:srgbClr val="55575A"/>
                </a:solidFill>
                <a:latin typeface="Roboto Condensed" pitchFamily="34" charset="0"/>
                <a:ea typeface="Roboto Condensed" pitchFamily="34" charset="-122"/>
                <a:cs typeface="Roboto Condensed" pitchFamily="34" charset="-120"/>
              </a:rPr>
              <a:t>$95,000</a:t>
            </a:r>
            <a:endParaRPr lang="en-US" sz="1350" dirty="0"/>
          </a:p>
        </p:txBody>
      </p:sp>
      <p:sp>
        <p:nvSpPr>
          <p:cNvPr id="9" name="Text 5"/>
          <p:cNvSpPr/>
          <p:nvPr/>
        </p:nvSpPr>
        <p:spPr>
          <a:xfrm>
            <a:off x="601266" y="3151465"/>
            <a:ext cx="171807" cy="214670"/>
          </a:xfrm>
          <a:prstGeom prst="rect">
            <a:avLst/>
          </a:prstGeom>
          <a:noFill/>
          <a:ln/>
        </p:spPr>
        <p:txBody>
          <a:bodyPr wrap="none" lIns="0" tIns="0" rIns="0" bIns="0" rtlCol="0" anchor="t"/>
          <a:lstStyle/>
          <a:p>
            <a:pPr marL="0" indent="0" algn="l">
              <a:lnSpc>
                <a:spcPts val="2150"/>
              </a:lnSpc>
              <a:buNone/>
            </a:pPr>
            <a:r>
              <a:rPr lang="en-US" sz="1350" dirty="0">
                <a:solidFill>
                  <a:srgbClr val="55575A"/>
                </a:solidFill>
                <a:latin typeface="Hubot Sans Light" pitchFamily="34" charset="0"/>
                <a:ea typeface="Hubot Sans Light" pitchFamily="34" charset="-122"/>
                <a:cs typeface="Hubot Sans Light" pitchFamily="34" charset="-120"/>
              </a:rPr>
              <a:t>02</a:t>
            </a:r>
            <a:endParaRPr lang="en-US" sz="1350" dirty="0"/>
          </a:p>
        </p:txBody>
      </p:sp>
      <p:sp>
        <p:nvSpPr>
          <p:cNvPr id="10" name="Shape 6"/>
          <p:cNvSpPr/>
          <p:nvPr/>
        </p:nvSpPr>
        <p:spPr>
          <a:xfrm>
            <a:off x="601266" y="3420428"/>
            <a:ext cx="7941469" cy="22860"/>
          </a:xfrm>
          <a:prstGeom prst="rect">
            <a:avLst/>
          </a:prstGeom>
          <a:solidFill>
            <a:srgbClr val="C8CAC1"/>
          </a:solidFill>
          <a:ln/>
        </p:spPr>
      </p:sp>
      <p:sp>
        <p:nvSpPr>
          <p:cNvPr id="11" name="Text 7"/>
          <p:cNvSpPr/>
          <p:nvPr/>
        </p:nvSpPr>
        <p:spPr>
          <a:xfrm>
            <a:off x="601266" y="3551992"/>
            <a:ext cx="3570922" cy="268486"/>
          </a:xfrm>
          <a:prstGeom prst="rect">
            <a:avLst/>
          </a:prstGeom>
          <a:noFill/>
          <a:ln/>
        </p:spPr>
        <p:txBody>
          <a:bodyPr wrap="none" lIns="0" tIns="0" rIns="0" bIns="0" rtlCol="0" anchor="t"/>
          <a:lstStyle/>
          <a:p>
            <a:pPr marL="0" indent="0" algn="l">
              <a:lnSpc>
                <a:spcPts val="2100"/>
              </a:lnSpc>
              <a:buNone/>
            </a:pPr>
            <a:r>
              <a:rPr lang="en-US" sz="1650" b="1" dirty="0">
                <a:solidFill>
                  <a:srgbClr val="55575A"/>
                </a:solidFill>
                <a:latin typeface="Hubot Sans Bold" pitchFamily="34" charset="0"/>
                <a:ea typeface="Hubot Sans Bold" pitchFamily="34" charset="-122"/>
                <a:cs typeface="Hubot Sans Bold" pitchFamily="34" charset="-120"/>
              </a:rPr>
              <a:t>Determine Range Midpoint</a:t>
            </a:r>
            <a:endParaRPr lang="en-US" sz="1650" dirty="0"/>
          </a:p>
        </p:txBody>
      </p:sp>
      <p:sp>
        <p:nvSpPr>
          <p:cNvPr id="12" name="Text 8"/>
          <p:cNvSpPr/>
          <p:nvPr/>
        </p:nvSpPr>
        <p:spPr>
          <a:xfrm>
            <a:off x="601266" y="3923467"/>
            <a:ext cx="7941469" cy="274796"/>
          </a:xfrm>
          <a:prstGeom prst="rect">
            <a:avLst/>
          </a:prstGeom>
          <a:noFill/>
          <a:ln/>
        </p:spPr>
        <p:txBody>
          <a:bodyPr wrap="none" lIns="0" tIns="0" rIns="0" bIns="0" rtlCol="0" anchor="t"/>
          <a:lstStyle/>
          <a:p>
            <a:pPr marL="0" indent="0" algn="l">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Pay range midpoint for the position: </a:t>
            </a:r>
            <a:r>
              <a:rPr lang="en-US" sz="1350" b="1" dirty="0">
                <a:solidFill>
                  <a:srgbClr val="55575A"/>
                </a:solidFill>
                <a:latin typeface="Roboto Condensed" pitchFamily="34" charset="0"/>
                <a:ea typeface="Roboto Condensed" pitchFamily="34" charset="-122"/>
                <a:cs typeface="Roboto Condensed" pitchFamily="34" charset="-120"/>
              </a:rPr>
              <a:t>$100,000</a:t>
            </a:r>
            <a:endParaRPr lang="en-US" sz="1350" dirty="0"/>
          </a:p>
        </p:txBody>
      </p:sp>
      <p:sp>
        <p:nvSpPr>
          <p:cNvPr id="13" name="Text 9"/>
          <p:cNvSpPr/>
          <p:nvPr/>
        </p:nvSpPr>
        <p:spPr>
          <a:xfrm>
            <a:off x="601266" y="4498896"/>
            <a:ext cx="171807" cy="214670"/>
          </a:xfrm>
          <a:prstGeom prst="rect">
            <a:avLst/>
          </a:prstGeom>
          <a:noFill/>
          <a:ln/>
        </p:spPr>
        <p:txBody>
          <a:bodyPr wrap="none" lIns="0" tIns="0" rIns="0" bIns="0" rtlCol="0" anchor="t"/>
          <a:lstStyle/>
          <a:p>
            <a:pPr marL="0" indent="0" algn="l">
              <a:lnSpc>
                <a:spcPts val="2150"/>
              </a:lnSpc>
              <a:buNone/>
            </a:pPr>
            <a:r>
              <a:rPr lang="en-US" sz="1350" dirty="0">
                <a:solidFill>
                  <a:srgbClr val="55575A"/>
                </a:solidFill>
                <a:latin typeface="Hubot Sans Light" pitchFamily="34" charset="0"/>
                <a:ea typeface="Hubot Sans Light" pitchFamily="34" charset="-122"/>
                <a:cs typeface="Hubot Sans Light" pitchFamily="34" charset="-120"/>
              </a:rPr>
              <a:t>03</a:t>
            </a:r>
            <a:endParaRPr lang="en-US" sz="1350" dirty="0"/>
          </a:p>
        </p:txBody>
      </p:sp>
      <p:sp>
        <p:nvSpPr>
          <p:cNvPr id="14" name="Shape 10"/>
          <p:cNvSpPr/>
          <p:nvPr/>
        </p:nvSpPr>
        <p:spPr>
          <a:xfrm>
            <a:off x="601266" y="4767858"/>
            <a:ext cx="7941469" cy="22860"/>
          </a:xfrm>
          <a:prstGeom prst="rect">
            <a:avLst/>
          </a:prstGeom>
          <a:solidFill>
            <a:srgbClr val="C8CAC1"/>
          </a:solidFill>
          <a:ln/>
        </p:spPr>
      </p:sp>
      <p:sp>
        <p:nvSpPr>
          <p:cNvPr id="15" name="Text 11"/>
          <p:cNvSpPr/>
          <p:nvPr/>
        </p:nvSpPr>
        <p:spPr>
          <a:xfrm>
            <a:off x="601266" y="4899422"/>
            <a:ext cx="2413159" cy="268486"/>
          </a:xfrm>
          <a:prstGeom prst="rect">
            <a:avLst/>
          </a:prstGeom>
          <a:noFill/>
          <a:ln/>
        </p:spPr>
        <p:txBody>
          <a:bodyPr wrap="none" lIns="0" tIns="0" rIns="0" bIns="0" rtlCol="0" anchor="t"/>
          <a:lstStyle/>
          <a:p>
            <a:pPr marL="0" indent="0" algn="l">
              <a:lnSpc>
                <a:spcPts val="2100"/>
              </a:lnSpc>
              <a:buNone/>
            </a:pPr>
            <a:r>
              <a:rPr lang="en-US" sz="1650" b="1" dirty="0">
                <a:solidFill>
                  <a:srgbClr val="55575A"/>
                </a:solidFill>
                <a:latin typeface="Hubot Sans Bold" pitchFamily="34" charset="0"/>
                <a:ea typeface="Hubot Sans Bold" pitchFamily="34" charset="-122"/>
                <a:cs typeface="Hubot Sans Bold" pitchFamily="34" charset="-120"/>
              </a:rPr>
              <a:t>Apply the Formula</a:t>
            </a:r>
            <a:endParaRPr lang="en-US" sz="1650" dirty="0"/>
          </a:p>
        </p:txBody>
      </p:sp>
      <p:sp>
        <p:nvSpPr>
          <p:cNvPr id="16" name="Text 12"/>
          <p:cNvSpPr/>
          <p:nvPr/>
        </p:nvSpPr>
        <p:spPr>
          <a:xfrm>
            <a:off x="601266" y="5270897"/>
            <a:ext cx="7941469" cy="274796"/>
          </a:xfrm>
          <a:prstGeom prst="rect">
            <a:avLst/>
          </a:prstGeom>
          <a:noFill/>
          <a:ln/>
        </p:spPr>
        <p:txBody>
          <a:bodyPr wrap="none" lIns="0" tIns="0" rIns="0" bIns="0" rtlCol="0" anchor="t"/>
          <a:lstStyle/>
          <a:p>
            <a:pPr marL="0" indent="0" algn="l">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Compa Ratio = $95,000 ÷ $100,000</a:t>
            </a:r>
            <a:endParaRPr lang="en-US" sz="1350" dirty="0"/>
          </a:p>
        </p:txBody>
      </p:sp>
      <p:sp>
        <p:nvSpPr>
          <p:cNvPr id="17" name="Text 13"/>
          <p:cNvSpPr/>
          <p:nvPr/>
        </p:nvSpPr>
        <p:spPr>
          <a:xfrm>
            <a:off x="601266" y="5846326"/>
            <a:ext cx="171807" cy="214670"/>
          </a:xfrm>
          <a:prstGeom prst="rect">
            <a:avLst/>
          </a:prstGeom>
          <a:noFill/>
          <a:ln/>
        </p:spPr>
        <p:txBody>
          <a:bodyPr wrap="none" lIns="0" tIns="0" rIns="0" bIns="0" rtlCol="0" anchor="t"/>
          <a:lstStyle/>
          <a:p>
            <a:pPr marL="0" indent="0" algn="l">
              <a:lnSpc>
                <a:spcPts val="2150"/>
              </a:lnSpc>
              <a:buNone/>
            </a:pPr>
            <a:r>
              <a:rPr lang="en-US" sz="1350" dirty="0">
                <a:solidFill>
                  <a:srgbClr val="55575A"/>
                </a:solidFill>
                <a:latin typeface="Hubot Sans Light" pitchFamily="34" charset="0"/>
                <a:ea typeface="Hubot Sans Light" pitchFamily="34" charset="-122"/>
                <a:cs typeface="Hubot Sans Light" pitchFamily="34" charset="-120"/>
              </a:rPr>
              <a:t>04</a:t>
            </a:r>
            <a:endParaRPr lang="en-US" sz="1350" dirty="0"/>
          </a:p>
        </p:txBody>
      </p:sp>
      <p:sp>
        <p:nvSpPr>
          <p:cNvPr id="18" name="Shape 14"/>
          <p:cNvSpPr/>
          <p:nvPr/>
        </p:nvSpPr>
        <p:spPr>
          <a:xfrm>
            <a:off x="601266" y="6115288"/>
            <a:ext cx="7941469" cy="22860"/>
          </a:xfrm>
          <a:prstGeom prst="rect">
            <a:avLst/>
          </a:prstGeom>
          <a:solidFill>
            <a:srgbClr val="C8CAC1"/>
          </a:solidFill>
          <a:ln/>
        </p:spPr>
      </p:sp>
      <p:sp>
        <p:nvSpPr>
          <p:cNvPr id="19" name="Text 15"/>
          <p:cNvSpPr/>
          <p:nvPr/>
        </p:nvSpPr>
        <p:spPr>
          <a:xfrm>
            <a:off x="601266" y="6246852"/>
            <a:ext cx="2261830" cy="268486"/>
          </a:xfrm>
          <a:prstGeom prst="rect">
            <a:avLst/>
          </a:prstGeom>
          <a:noFill/>
          <a:ln/>
        </p:spPr>
        <p:txBody>
          <a:bodyPr wrap="none" lIns="0" tIns="0" rIns="0" bIns="0" rtlCol="0" anchor="t"/>
          <a:lstStyle/>
          <a:p>
            <a:pPr marL="0" indent="0" algn="l">
              <a:lnSpc>
                <a:spcPts val="2100"/>
              </a:lnSpc>
              <a:buNone/>
            </a:pPr>
            <a:r>
              <a:rPr lang="en-US" sz="1650" b="1" dirty="0">
                <a:solidFill>
                  <a:srgbClr val="55575A"/>
                </a:solidFill>
                <a:latin typeface="Hubot Sans Bold" pitchFamily="34" charset="0"/>
                <a:ea typeface="Hubot Sans Bold" pitchFamily="34" charset="-122"/>
                <a:cs typeface="Hubot Sans Bold" pitchFamily="34" charset="-120"/>
              </a:rPr>
              <a:t>Calculate Result</a:t>
            </a:r>
            <a:endParaRPr lang="en-US" sz="1650" dirty="0"/>
          </a:p>
        </p:txBody>
      </p:sp>
      <p:sp>
        <p:nvSpPr>
          <p:cNvPr id="20" name="Text 16"/>
          <p:cNvSpPr/>
          <p:nvPr/>
        </p:nvSpPr>
        <p:spPr>
          <a:xfrm>
            <a:off x="601266" y="6618327"/>
            <a:ext cx="7941469" cy="274796"/>
          </a:xfrm>
          <a:prstGeom prst="rect">
            <a:avLst/>
          </a:prstGeom>
          <a:noFill/>
          <a:ln/>
        </p:spPr>
        <p:txBody>
          <a:bodyPr wrap="none" lIns="0" tIns="0" rIns="0" bIns="0" rtlCol="0" anchor="t"/>
          <a:lstStyle/>
          <a:p>
            <a:pPr marL="0" indent="0" algn="l">
              <a:lnSpc>
                <a:spcPts val="2150"/>
              </a:lnSpc>
              <a:buNone/>
            </a:pPr>
            <a:r>
              <a:rPr lang="en-US" sz="1350" b="1" dirty="0">
                <a:solidFill>
                  <a:srgbClr val="55575A"/>
                </a:solidFill>
                <a:latin typeface="Roboto Condensed" pitchFamily="34" charset="0"/>
                <a:ea typeface="Roboto Condensed" pitchFamily="34" charset="-122"/>
                <a:cs typeface="Roboto Condensed" pitchFamily="34" charset="-120"/>
              </a:rPr>
              <a:t>Compa Ratio = 0.95 or 95%</a:t>
            </a:r>
            <a:endParaRPr lang="en-US" sz="1350" dirty="0"/>
          </a:p>
        </p:txBody>
      </p:sp>
      <p:sp>
        <p:nvSpPr>
          <p:cNvPr id="21" name="Text 17"/>
          <p:cNvSpPr/>
          <p:nvPr/>
        </p:nvSpPr>
        <p:spPr>
          <a:xfrm>
            <a:off x="601266" y="7215188"/>
            <a:ext cx="7941469" cy="549593"/>
          </a:xfrm>
          <a:prstGeom prst="rect">
            <a:avLst/>
          </a:prstGeom>
          <a:noFill/>
          <a:ln/>
        </p:spPr>
        <p:txBody>
          <a:bodyPr wrap="square" lIns="0" tIns="0" rIns="0" bIns="0" rtlCol="0" anchor="t"/>
          <a:lstStyle/>
          <a:p>
            <a:pPr marL="0" indent="0" algn="l">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This 95% compa ratio indicates the employee is positioned slightly below the market midpoint, suggesting room for growth within the range based on performance, experience, and skill development.</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732</Words>
  <Application>Microsoft Office PowerPoint</Application>
  <PresentationFormat>Custom</PresentationFormat>
  <Paragraphs>77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Roboto Condensed</vt:lpstr>
      <vt:lpstr>Arial</vt:lpstr>
      <vt:lpstr>Hubot Sans Bold</vt:lpstr>
      <vt:lpstr>Hubot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Jyotirmay Mohanty</cp:lastModifiedBy>
  <cp:revision>3</cp:revision>
  <dcterms:created xsi:type="dcterms:W3CDTF">2025-12-03T15:24:57Z</dcterms:created>
  <dcterms:modified xsi:type="dcterms:W3CDTF">2025-12-04T06:59:44Z</dcterms:modified>
</cp:coreProperties>
</file>